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62" r:id="rId3"/>
    <p:sldId id="259" r:id="rId4"/>
    <p:sldId id="261" r:id="rId5"/>
    <p:sldId id="263" r:id="rId6"/>
    <p:sldId id="257" r:id="rId7"/>
    <p:sldId id="270" r:id="rId8"/>
    <p:sldId id="264" r:id="rId9"/>
    <p:sldId id="265" r:id="rId10"/>
    <p:sldId id="278" r:id="rId11"/>
    <p:sldId id="275" r:id="rId12"/>
    <p:sldId id="271" r:id="rId13"/>
    <p:sldId id="280" r:id="rId14"/>
    <p:sldId id="274" r:id="rId15"/>
    <p:sldId id="277" r:id="rId16"/>
    <p:sldId id="276" r:id="rId17"/>
    <p:sldId id="273" r:id="rId18"/>
    <p:sldId id="266" r:id="rId19"/>
    <p:sldId id="258" r:id="rId20"/>
    <p:sldId id="260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70" autoAdjust="0"/>
    <p:restoredTop sz="94660" autoAdjust="0"/>
  </p:normalViewPr>
  <p:slideViewPr>
    <p:cSldViewPr snapToGrid="0">
      <p:cViewPr>
        <p:scale>
          <a:sx n="70" d="100"/>
          <a:sy n="70" d="100"/>
        </p:scale>
        <p:origin x="-1398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324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DCAD8F-5C27-4FFD-A07A-616367AD920A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ED26FB-50B0-4B71-B37A-1CD5C42664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879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151" y="-66675"/>
            <a:ext cx="9630069" cy="21279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3915"/>
            <a:ext cx="2066925" cy="279082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21" y="6150971"/>
            <a:ext cx="1524000" cy="61912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8675" y="6138039"/>
            <a:ext cx="1150523" cy="644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7936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2"/>
          <p:cNvSpPr>
            <a:spLocks noGrp="1"/>
          </p:cNvSpPr>
          <p:nvPr>
            <p:ph idx="1"/>
          </p:nvPr>
        </p:nvSpPr>
        <p:spPr>
          <a:xfrm>
            <a:off x="243281" y="645951"/>
            <a:ext cx="8682605" cy="5531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6962"/>
            <a:ext cx="9144000" cy="68103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8099"/>
            <a:ext cx="7886700" cy="500063"/>
          </a:xfrm>
        </p:spPr>
        <p:txBody>
          <a:bodyPr/>
          <a:lstStyle>
            <a:lvl1pPr algn="ctr">
              <a:lnSpc>
                <a:spcPct val="80000"/>
              </a:lnSpc>
              <a:defRPr lang="ru-RU" sz="2000" b="1" kern="1200" baseline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6758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E31C1-2589-4CA9-A431-607B7AD6F190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181DE-3CCF-457D-9C0B-2F9B2CFE55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94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262321" y="1463435"/>
            <a:ext cx="8775777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3339443" y="2070775"/>
            <a:ext cx="558052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Записки уездного патологоанатома. </a:t>
            </a:r>
          </a:p>
          <a:p>
            <a:r>
              <a:rPr lang="ru-RU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Реорганизация </a:t>
            </a:r>
            <a:r>
              <a:rPr lang="ru-RU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компании: Система </a:t>
            </a:r>
            <a:r>
              <a:rPr lang="ru-RU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управления. Механизмы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331778" y="3531060"/>
            <a:ext cx="558052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Докладчик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Тульчинский Станислав Эдуардович</a:t>
            </a:r>
          </a:p>
          <a:p>
            <a:r>
              <a:rPr lang="ru-RU" sz="1400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Душелюб</a:t>
            </a:r>
            <a:r>
              <a:rPr lang="ru-RU" sz="14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и </a:t>
            </a:r>
            <a:r>
              <a:rPr lang="ru-RU" sz="1400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людовед</a:t>
            </a:r>
            <a:endParaRPr lang="ru-RU" sz="1400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ru-RU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600" b="1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Tulchinsky</a:t>
            </a:r>
            <a:r>
              <a:rPr lang="ru-RU" sz="16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@</a:t>
            </a:r>
            <a:r>
              <a:rPr lang="en-US" sz="16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b2b-group</a:t>
            </a:r>
            <a:r>
              <a:rPr lang="ru-RU" sz="16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r>
              <a:rPr lang="ru-RU" sz="1600" b="1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ru</a:t>
            </a:r>
            <a:endParaRPr lang="ru-RU" sz="16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ru-RU" sz="1600" b="1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</a:t>
            </a:r>
            <a:r>
              <a:rPr lang="ru-RU" sz="16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r>
              <a:rPr lang="en-US" sz="16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b2b-group</a:t>
            </a:r>
            <a:r>
              <a:rPr lang="ru-RU" sz="16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r>
              <a:rPr lang="ru-RU" sz="1600" b="1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ru</a:t>
            </a:r>
            <a:endParaRPr lang="ru-RU" sz="1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7879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Этот мир несколько иначе устроен, нежели мы думаем</a:t>
            </a:r>
            <a:br>
              <a:rPr lang="ru-RU" dirty="0" smtClean="0"/>
            </a:br>
            <a:r>
              <a:rPr lang="ru-RU" dirty="0" smtClean="0"/>
              <a:t>Риски, возможности, угрозы</a:t>
            </a:r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32" y="624788"/>
            <a:ext cx="4684840" cy="3223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6162" y="2975211"/>
            <a:ext cx="4517837" cy="3192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7" y="3848669"/>
            <a:ext cx="2290833" cy="2347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960" y="4107981"/>
            <a:ext cx="3306763" cy="2065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072" y="638436"/>
            <a:ext cx="3717925" cy="232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65052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Бизнес и бизнес, продукты и продукты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48" y="2765772"/>
            <a:ext cx="4339988" cy="3471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9988" y="534847"/>
            <a:ext cx="4804012" cy="3867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6852" y="4415826"/>
            <a:ext cx="2336893" cy="1753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9354" y="534847"/>
            <a:ext cx="1687498" cy="2535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89523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Типовые модели  хороши в школе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71" y="636166"/>
            <a:ext cx="3929739" cy="2944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5803" y="655093"/>
            <a:ext cx="4411389" cy="2934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589125"/>
            <a:ext cx="3480179" cy="2610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2780" y="3785195"/>
            <a:ext cx="3833930" cy="2414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442" y="2874502"/>
            <a:ext cx="2141537" cy="211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19715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Сквозные процессы, они такие сквозные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26" b="2262"/>
          <a:stretch/>
        </p:blipFill>
        <p:spPr bwMode="auto">
          <a:xfrm>
            <a:off x="11347" y="435758"/>
            <a:ext cx="6580519" cy="3576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862" b="4677"/>
          <a:stretch/>
        </p:blipFill>
        <p:spPr bwMode="auto">
          <a:xfrm>
            <a:off x="5296818" y="3357349"/>
            <a:ext cx="3847182" cy="2811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3946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 что останется в мешке, если из него все достать?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23" y="1421463"/>
            <a:ext cx="3094037" cy="345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137" y="3522494"/>
            <a:ext cx="3234519" cy="2509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859" y="792857"/>
            <a:ext cx="3851720" cy="2443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46314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Хотите </a:t>
            </a:r>
            <a:r>
              <a:rPr lang="ru-RU" dirty="0" smtClean="0"/>
              <a:t>рассмешить Бога? Расскажите </a:t>
            </a:r>
            <a:r>
              <a:rPr lang="ru-RU" dirty="0"/>
              <a:t>ему о своих </a:t>
            </a:r>
            <a:r>
              <a:rPr lang="ru-RU" dirty="0" smtClean="0"/>
              <a:t>планах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6943"/>
            <a:ext cx="6822724" cy="2068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29475"/>
            <a:ext cx="5494337" cy="249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0169" y="2297089"/>
            <a:ext cx="2388877" cy="2376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авая фигурная скобка 7"/>
          <p:cNvSpPr/>
          <p:nvPr/>
        </p:nvSpPr>
        <p:spPr>
          <a:xfrm>
            <a:off x="5657184" y="3629475"/>
            <a:ext cx="90010" cy="2498725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886294" y="4694171"/>
            <a:ext cx="1147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Продукты</a:t>
            </a:r>
            <a:endParaRPr lang="ru-RU" dirty="0"/>
          </a:p>
        </p:txBody>
      </p:sp>
      <p:sp>
        <p:nvSpPr>
          <p:cNvPr id="10" name="Правая фигурная скобка 9"/>
          <p:cNvSpPr/>
          <p:nvPr/>
        </p:nvSpPr>
        <p:spPr>
          <a:xfrm rot="16200000">
            <a:off x="2603152" y="929174"/>
            <a:ext cx="288031" cy="5112570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708436" y="2939658"/>
            <a:ext cx="407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Подразделения, филиалы, менеджеры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9860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43282" y="645951"/>
            <a:ext cx="3223249" cy="5531011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Планы </a:t>
            </a:r>
            <a:r>
              <a:rPr lang="ru-RU" dirty="0"/>
              <a:t>и </a:t>
            </a:r>
            <a:r>
              <a:rPr lang="ru-RU" dirty="0" smtClean="0"/>
              <a:t>риски</a:t>
            </a:r>
          </a:p>
          <a:p>
            <a:r>
              <a:rPr lang="ru-RU" dirty="0"/>
              <a:t>П</a:t>
            </a:r>
            <a:r>
              <a:rPr lang="ru-RU" dirty="0" smtClean="0"/>
              <a:t>родажи </a:t>
            </a:r>
            <a:r>
              <a:rPr lang="ru-RU" dirty="0"/>
              <a:t>и </a:t>
            </a:r>
            <a:r>
              <a:rPr lang="ru-RU" dirty="0" smtClean="0"/>
              <a:t>риски</a:t>
            </a:r>
          </a:p>
          <a:p>
            <a:r>
              <a:rPr lang="ru-RU" dirty="0" smtClean="0"/>
              <a:t>Продажи </a:t>
            </a:r>
            <a:r>
              <a:rPr lang="ru-RU" dirty="0"/>
              <a:t>и </a:t>
            </a:r>
            <a:r>
              <a:rPr lang="ru-RU" dirty="0" smtClean="0"/>
              <a:t>бюджет</a:t>
            </a:r>
          </a:p>
          <a:p>
            <a:r>
              <a:rPr lang="ru-RU" dirty="0" smtClean="0"/>
              <a:t>Рынок </a:t>
            </a:r>
            <a:r>
              <a:rPr lang="ru-RU" dirty="0"/>
              <a:t>и </a:t>
            </a:r>
            <a:r>
              <a:rPr lang="ru-RU" dirty="0" smtClean="0"/>
              <a:t>продажи</a:t>
            </a:r>
          </a:p>
          <a:p>
            <a:r>
              <a:rPr lang="ru-RU" dirty="0" smtClean="0"/>
              <a:t>Финансы </a:t>
            </a:r>
            <a:r>
              <a:rPr lang="ru-RU" dirty="0"/>
              <a:t>и </a:t>
            </a:r>
            <a:r>
              <a:rPr lang="ru-RU" dirty="0" smtClean="0"/>
              <a:t>продукты</a:t>
            </a:r>
          </a:p>
          <a:p>
            <a:r>
              <a:rPr lang="ru-RU" dirty="0" smtClean="0"/>
              <a:t>Персонал </a:t>
            </a:r>
            <a:r>
              <a:rPr lang="ru-RU" dirty="0"/>
              <a:t>и </a:t>
            </a:r>
            <a:r>
              <a:rPr lang="ru-RU" dirty="0" smtClean="0"/>
              <a:t>затраты</a:t>
            </a:r>
          </a:p>
          <a:p>
            <a:r>
              <a:rPr lang="ru-RU" dirty="0" smtClean="0"/>
              <a:t>Собственник </a:t>
            </a:r>
            <a:r>
              <a:rPr lang="ru-RU" dirty="0"/>
              <a:t>и </a:t>
            </a:r>
            <a:r>
              <a:rPr lang="ru-RU" dirty="0" smtClean="0"/>
              <a:t>менеджмент</a:t>
            </a:r>
          </a:p>
          <a:p>
            <a:r>
              <a:rPr lang="ru-RU" dirty="0" smtClean="0"/>
              <a:t>Налоги </a:t>
            </a:r>
            <a:r>
              <a:rPr lang="ru-RU" dirty="0"/>
              <a:t>и дивиденды </a:t>
            </a:r>
            <a:endParaRPr lang="ru-RU" dirty="0" smtClean="0"/>
          </a:p>
          <a:p>
            <a:r>
              <a:rPr lang="ru-RU" dirty="0" smtClean="0"/>
              <a:t>…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Изменение системы управления это тоже баланс 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6531" y="2713626"/>
            <a:ext cx="5622882" cy="3433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29876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Бизнес-модель у каждого должна быть своя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4490" y="646113"/>
            <a:ext cx="6420421" cy="553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98258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43281" y="645952"/>
            <a:ext cx="8682605" cy="1483100"/>
          </a:xfrm>
        </p:spPr>
        <p:txBody>
          <a:bodyPr>
            <a:normAutofit/>
          </a:bodyPr>
          <a:lstStyle/>
          <a:p>
            <a:r>
              <a:rPr lang="ru-RU" dirty="0"/>
              <a:t>Балансировка возможностей и ресурсов, рисков и </a:t>
            </a:r>
            <a:r>
              <a:rPr lang="ru-RU" dirty="0" smtClean="0"/>
              <a:t>доходности</a:t>
            </a:r>
            <a:r>
              <a:rPr lang="ru-RU" dirty="0"/>
              <a:t>. </a:t>
            </a:r>
            <a:r>
              <a:rPr lang="ru-RU" dirty="0" smtClean="0"/>
              <a:t>Некрасивые </a:t>
            </a:r>
            <a:r>
              <a:rPr lang="ru-RU" dirty="0"/>
              <a:t>самолёты не </a:t>
            </a:r>
            <a:r>
              <a:rPr lang="ru-RU" dirty="0" smtClean="0"/>
              <a:t>летают</a:t>
            </a:r>
          </a:p>
          <a:p>
            <a:r>
              <a:rPr lang="ru-RU" dirty="0" smtClean="0"/>
              <a:t>Кто сможет именно этот самолет заставить взлететь?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потом?</a:t>
            </a: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095263"/>
            <a:ext cx="59436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44044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Все очень инвариантно, но скорее всего речь зайдет о какой-то части:</a:t>
            </a:r>
          </a:p>
          <a:p>
            <a:r>
              <a:rPr lang="ru-RU" dirty="0"/>
              <a:t>Потребности оперативного </a:t>
            </a:r>
            <a:r>
              <a:rPr lang="ru-RU" dirty="0" smtClean="0"/>
              <a:t>управления</a:t>
            </a:r>
          </a:p>
          <a:p>
            <a:r>
              <a:rPr lang="ru-RU" dirty="0" smtClean="0"/>
              <a:t>Система </a:t>
            </a:r>
            <a:r>
              <a:rPr lang="ru-RU" dirty="0"/>
              <a:t>позволяющая связывать планы стратегические и оперативные, отслеживать факт выполнения, проводить прогнозирование, влиять на достижение поставленных </a:t>
            </a:r>
            <a:r>
              <a:rPr lang="ru-RU" dirty="0" smtClean="0"/>
              <a:t>целей</a:t>
            </a:r>
          </a:p>
          <a:p>
            <a:r>
              <a:rPr lang="ru-RU" dirty="0" smtClean="0"/>
              <a:t>Управленческий учет</a:t>
            </a:r>
          </a:p>
          <a:p>
            <a:r>
              <a:rPr lang="ru-RU" dirty="0" smtClean="0"/>
              <a:t>Анализ </a:t>
            </a:r>
            <a:r>
              <a:rPr lang="ru-RU" dirty="0"/>
              <a:t>эффективности </a:t>
            </a:r>
            <a:r>
              <a:rPr lang="ru-RU" dirty="0" smtClean="0"/>
              <a:t>процессов</a:t>
            </a:r>
          </a:p>
          <a:p>
            <a:r>
              <a:rPr lang="ru-RU" dirty="0" smtClean="0"/>
              <a:t>Продуктовый анализ</a:t>
            </a:r>
          </a:p>
          <a:p>
            <a:r>
              <a:rPr lang="ru-RU" dirty="0" smtClean="0"/>
              <a:t>Анализ </a:t>
            </a:r>
            <a:r>
              <a:rPr lang="ru-RU" dirty="0"/>
              <a:t>клиентской </a:t>
            </a:r>
            <a:r>
              <a:rPr lang="ru-RU" dirty="0" smtClean="0"/>
              <a:t>базы</a:t>
            </a:r>
          </a:p>
          <a:p>
            <a:r>
              <a:rPr lang="ru-RU" dirty="0" smtClean="0"/>
              <a:t>ИТ </a:t>
            </a:r>
            <a:r>
              <a:rPr lang="ru-RU" dirty="0" smtClean="0">
                <a:sym typeface="Wingdings" panose="05000000000000000000" pitchFamily="2" charset="2"/>
              </a:rPr>
              <a:t>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Механизмы управления изменений системы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4891" y="3176587"/>
            <a:ext cx="3158374" cy="2883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8637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Часть </a:t>
            </a:r>
            <a:r>
              <a:rPr lang="ru-RU" dirty="0" smtClean="0"/>
              <a:t>первая. Мы вроде встречались?</a:t>
            </a:r>
            <a:endParaRPr lang="ru-RU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900" y="1430338"/>
            <a:ext cx="5943600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99592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Выявление </a:t>
            </a:r>
            <a:r>
              <a:rPr lang="ru-RU" dirty="0"/>
              <a:t>«плохих» и «хороших» </a:t>
            </a:r>
            <a:r>
              <a:rPr lang="ru-RU" dirty="0" smtClean="0"/>
              <a:t>отклонений</a:t>
            </a:r>
          </a:p>
          <a:p>
            <a:pPr lvl="0"/>
            <a:r>
              <a:rPr lang="ru-RU" dirty="0" smtClean="0"/>
              <a:t>Система </a:t>
            </a:r>
            <a:r>
              <a:rPr lang="ru-RU" dirty="0"/>
              <a:t>которая реорганизует сама свой продуктовый ряд, систему процессов, систему отношений с клиентами и </a:t>
            </a:r>
            <a:r>
              <a:rPr lang="ru-RU" dirty="0" smtClean="0"/>
              <a:t>партнерами</a:t>
            </a:r>
          </a:p>
          <a:p>
            <a:pPr lvl="0"/>
            <a:r>
              <a:rPr lang="ru-RU" dirty="0" smtClean="0"/>
              <a:t>Изменение внешней среды</a:t>
            </a:r>
          </a:p>
          <a:p>
            <a:pPr lvl="0"/>
            <a:r>
              <a:rPr lang="ru-RU" dirty="0" smtClean="0"/>
              <a:t>Изменение желаний собственников по мере движения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Третий этап. Улучшения</a:t>
            </a:r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3642" y="3316740"/>
            <a:ext cx="6960358" cy="2872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02771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99296" y="645951"/>
            <a:ext cx="4326590" cy="5531011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Спасибо </a:t>
            </a:r>
            <a:r>
              <a:rPr lang="ru-RU" dirty="0"/>
              <a:t>за внимание!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Последний слайд явно был лишний</a:t>
            </a:r>
            <a:endParaRPr lang="ru-RU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1149"/>
            <a:ext cx="3766782" cy="5651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8781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43282" y="645951"/>
            <a:ext cx="5068493" cy="5531011"/>
          </a:xfrm>
        </p:spPr>
        <p:txBody>
          <a:bodyPr>
            <a:normAutofit fontScale="92500" lnSpcReduction="10000"/>
          </a:bodyPr>
          <a:lstStyle/>
          <a:p>
            <a:pPr marL="0" indent="0">
              <a:spcAft>
                <a:spcPts val="1000"/>
              </a:spcAft>
              <a:buNone/>
            </a:pPr>
            <a:r>
              <a:rPr lang="ru-RU" dirty="0" smtClean="0"/>
              <a:t>Что заставляет компании изменяться? </a:t>
            </a:r>
            <a:r>
              <a:rPr lang="ru-RU" dirty="0"/>
              <a:t>Любое изменение равновесия</a:t>
            </a:r>
            <a:r>
              <a:rPr lang="ru-RU" dirty="0" smtClean="0"/>
              <a:t>: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рост </a:t>
            </a:r>
            <a:r>
              <a:rPr lang="ru-RU" dirty="0"/>
              <a:t>компании, органический и не очень, </a:t>
            </a:r>
            <a:endParaRPr lang="ru-RU" dirty="0" smtClean="0"/>
          </a:p>
          <a:p>
            <a:pPr>
              <a:spcBef>
                <a:spcPts val="0"/>
              </a:spcBef>
            </a:pPr>
            <a:r>
              <a:rPr lang="ru-RU" dirty="0" smtClean="0"/>
              <a:t>вход </a:t>
            </a:r>
            <a:r>
              <a:rPr lang="ru-RU" dirty="0"/>
              <a:t>в кризисы разной этиологии и выход из них</a:t>
            </a:r>
            <a:r>
              <a:rPr lang="ru-RU" dirty="0" smtClean="0"/>
              <a:t>,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изменение </a:t>
            </a:r>
            <a:r>
              <a:rPr lang="ru-RU" dirty="0"/>
              <a:t>стратегии, </a:t>
            </a:r>
            <a:endParaRPr lang="ru-RU" dirty="0" smtClean="0"/>
          </a:p>
          <a:p>
            <a:pPr>
              <a:spcBef>
                <a:spcPts val="0"/>
              </a:spcBef>
            </a:pPr>
            <a:r>
              <a:rPr lang="ru-RU" dirty="0" smtClean="0"/>
              <a:t>усиление конкуренции,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изменение </a:t>
            </a:r>
            <a:r>
              <a:rPr lang="ru-RU" dirty="0"/>
              <a:t>рыночного окружения, </a:t>
            </a:r>
            <a:endParaRPr lang="ru-RU" dirty="0" smtClean="0"/>
          </a:p>
          <a:p>
            <a:pPr>
              <a:spcBef>
                <a:spcPts val="0"/>
              </a:spcBef>
            </a:pPr>
            <a:r>
              <a:rPr lang="ru-RU" dirty="0" smtClean="0"/>
              <a:t>смена </a:t>
            </a:r>
            <a:r>
              <a:rPr lang="ru-RU" dirty="0"/>
              <a:t>продуктового предложения,  </a:t>
            </a:r>
            <a:endParaRPr lang="ru-RU" dirty="0" smtClean="0"/>
          </a:p>
          <a:p>
            <a:pPr>
              <a:spcBef>
                <a:spcPts val="0"/>
              </a:spcBef>
            </a:pPr>
            <a:r>
              <a:rPr lang="ru-RU" dirty="0" smtClean="0"/>
              <a:t>изменение </a:t>
            </a:r>
            <a:r>
              <a:rPr lang="ru-RU" dirty="0"/>
              <a:t>клиентской базы и ее </a:t>
            </a:r>
            <a:r>
              <a:rPr lang="ru-RU" dirty="0" smtClean="0"/>
              <a:t>предпочтений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 зачем оно нужно это проектирование бизнес архитектур?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1775" y="3223455"/>
            <a:ext cx="3832225" cy="295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бъект 1"/>
          <p:cNvSpPr txBox="1">
            <a:spLocks/>
          </p:cNvSpPr>
          <p:nvPr/>
        </p:nvSpPr>
        <p:spPr>
          <a:xfrm>
            <a:off x="5311775" y="1975434"/>
            <a:ext cx="3832225" cy="124802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Все это подразумевает реорганизацию компании. Либо ее медленную смерть.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3690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43281" y="645951"/>
            <a:ext cx="4792743" cy="553101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Компания </a:t>
            </a:r>
            <a:r>
              <a:rPr lang="ru-RU" dirty="0" smtClean="0"/>
              <a:t>(</a:t>
            </a:r>
            <a:r>
              <a:rPr lang="ru-RU" dirty="0"/>
              <a:t>как </a:t>
            </a:r>
            <a:r>
              <a:rPr lang="ru-RU" dirty="0" smtClean="0"/>
              <a:t>система отношений, управляемый организм), позволяющая </a:t>
            </a:r>
            <a:r>
              <a:rPr lang="ru-RU" dirty="0"/>
              <a:t>в итоге </a:t>
            </a:r>
            <a:r>
              <a:rPr lang="ru-RU" dirty="0" smtClean="0"/>
              <a:t>всем (принимаемым в расчет) </a:t>
            </a:r>
            <a:r>
              <a:rPr lang="ru-RU" dirty="0"/>
              <a:t>заинтересованным участникам рынка реализовывать некоторое </a:t>
            </a:r>
            <a:r>
              <a:rPr lang="ru-RU" dirty="0" smtClean="0"/>
              <a:t>время жизнеспособное равновесное </a:t>
            </a:r>
            <a:r>
              <a:rPr lang="ru-RU" dirty="0"/>
              <a:t>состояние </a:t>
            </a:r>
            <a:r>
              <a:rPr lang="ru-RU" dirty="0" smtClean="0"/>
              <a:t>(статус-кво) в котором </a:t>
            </a:r>
            <a:r>
              <a:rPr lang="ru-RU" dirty="0"/>
              <a:t>в той или иной мере </a:t>
            </a:r>
            <a:r>
              <a:rPr lang="ru-RU" dirty="0" smtClean="0"/>
              <a:t>учтены </a:t>
            </a:r>
            <a:r>
              <a:rPr lang="ru-RU" dirty="0"/>
              <a:t>их </a:t>
            </a:r>
            <a:r>
              <a:rPr lang="ru-RU" dirty="0" smtClean="0"/>
              <a:t>интересы.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нужно получить на выходе?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5206" y="481413"/>
            <a:ext cx="3998794" cy="5652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2024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Часть вторая. Созидательная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4467" y="873457"/>
            <a:ext cx="5962487" cy="3998794"/>
          </a:xfrm>
        </p:spPr>
      </p:pic>
      <p:sp>
        <p:nvSpPr>
          <p:cNvPr id="2" name="TextBox 1"/>
          <p:cNvSpPr txBox="1"/>
          <p:nvPr/>
        </p:nvSpPr>
        <p:spPr>
          <a:xfrm>
            <a:off x="545911" y="5049052"/>
            <a:ext cx="827079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ea typeface="Open Sans Condensed" panose="020B0806030504020204" pitchFamily="34" charset="0"/>
                <a:cs typeface="Open Sans Condensed" panose="020B0806030504020204" pitchFamily="34" charset="0"/>
              </a:rPr>
              <a:t>Судьба играет человеком, а человек играет на трубе.</a:t>
            </a:r>
          </a:p>
          <a:p>
            <a:r>
              <a:rPr lang="ru-RU" sz="2800" dirty="0" smtClean="0">
                <a:ea typeface="Open Sans Condensed" panose="020B0806030504020204" pitchFamily="34" charset="0"/>
                <a:cs typeface="Open Sans Condensed" panose="020B0806030504020204" pitchFamily="34" charset="0"/>
              </a:rPr>
              <a:t>Илья </a:t>
            </a:r>
            <a:r>
              <a:rPr lang="ru-RU" sz="2800" dirty="0">
                <a:ea typeface="Open Sans Condensed" panose="020B0806030504020204" pitchFamily="34" charset="0"/>
                <a:cs typeface="Open Sans Condensed" panose="020B0806030504020204" pitchFamily="34" charset="0"/>
              </a:rPr>
              <a:t>Ильф, Евгений Петров, "Золотой теленок</a:t>
            </a:r>
            <a:r>
              <a:rPr lang="ru-RU" sz="2800" dirty="0" smtClean="0">
                <a:ea typeface="Open Sans Condensed" panose="020B0806030504020204" pitchFamily="34" charset="0"/>
                <a:cs typeface="Open Sans Condensed" panose="020B0806030504020204" pitchFamily="34" charset="0"/>
              </a:rPr>
              <a:t>"</a:t>
            </a:r>
            <a:endParaRPr lang="ru-RU" sz="2800" dirty="0">
              <a:ea typeface="Open Sans Condensed" panose="020B0806030504020204" pitchFamily="34" charset="0"/>
              <a:cs typeface="Open Sans Condensed" panose="020B08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050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Начало. Баланс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43281" y="645951"/>
            <a:ext cx="4356015" cy="5531011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Задача любой организации как бюрократической структуры – закрыться от изменений в коконе</a:t>
            </a:r>
          </a:p>
          <a:p>
            <a:r>
              <a:rPr lang="ru-RU" dirty="0" smtClean="0"/>
              <a:t>Задача организации как рыночной структуры – захватить весь мир</a:t>
            </a:r>
          </a:p>
          <a:p>
            <a:r>
              <a:rPr lang="ru-RU" dirty="0" smtClean="0"/>
              <a:t>Частные интересы людей не совпадают с интересам и их собственников</a:t>
            </a:r>
          </a:p>
          <a:p>
            <a:r>
              <a:rPr lang="ru-RU" dirty="0" smtClean="0"/>
              <a:t>Это разрывает организацию на части</a:t>
            </a:r>
          </a:p>
          <a:p>
            <a:r>
              <a:rPr lang="ru-RU" dirty="0" smtClean="0"/>
              <a:t>Это нельзя не учитывать в своем желании поменять все путем бюрократизации (регламентации) </a:t>
            </a:r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928" y="3909062"/>
            <a:ext cx="4544071" cy="220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бъект 1"/>
          <p:cNvSpPr txBox="1">
            <a:spLocks/>
          </p:cNvSpPr>
          <p:nvPr/>
        </p:nvSpPr>
        <p:spPr>
          <a:xfrm>
            <a:off x="4517305" y="648231"/>
            <a:ext cx="4356015" cy="304246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Важен баланс: между порядком и хаосом, между интересами подразделений и заинтересованных людей, между интересами государства и частными интересами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75267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43281" y="645952"/>
            <a:ext cx="8668707" cy="1810646"/>
          </a:xfrm>
        </p:spPr>
        <p:txBody>
          <a:bodyPr>
            <a:normAutofit/>
          </a:bodyPr>
          <a:lstStyle/>
          <a:p>
            <a:r>
              <a:rPr lang="ru-RU" dirty="0"/>
              <a:t>В своем движении к изменениям (кто бы их не инициировал) сам, скорее всего </a:t>
            </a:r>
            <a:r>
              <a:rPr lang="ru-RU" dirty="0" smtClean="0"/>
              <a:t>этого баланса </a:t>
            </a:r>
            <a:r>
              <a:rPr lang="ru-RU" dirty="0"/>
              <a:t>не найдет. Он одержим какой-то одной идеей. </a:t>
            </a:r>
          </a:p>
          <a:p>
            <a:r>
              <a:rPr lang="ru-RU" dirty="0"/>
              <a:t>Есть выбор либо быть одержимым </a:t>
            </a:r>
            <a:r>
              <a:rPr lang="ru-RU" dirty="0" smtClean="0"/>
              <a:t>анти-идеей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чем основная задача?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0930" y="3020704"/>
            <a:ext cx="4763069" cy="3162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бъект 1"/>
          <p:cNvSpPr txBox="1">
            <a:spLocks/>
          </p:cNvSpPr>
          <p:nvPr/>
        </p:nvSpPr>
        <p:spPr>
          <a:xfrm>
            <a:off x="259309" y="2429300"/>
            <a:ext cx="4203509" cy="403973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000" dirty="0" smtClean="0"/>
              <a:t>Либо попытаться, используя все несовершенства системы помочь сбалансировать разбалансировки в пользу той цели, которую вы поняли у </a:t>
            </a:r>
            <a:r>
              <a:rPr lang="ru-RU" sz="3000" dirty="0" err="1" smtClean="0"/>
              <a:t>стейкхолдеров</a:t>
            </a:r>
            <a:r>
              <a:rPr lang="ru-RU" sz="3000" dirty="0" smtClean="0"/>
              <a:t>, или выбрали сами (но могут выгнать)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82360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43283" y="645951"/>
            <a:ext cx="3059476" cy="5531011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Поиск </a:t>
            </a:r>
            <a:r>
              <a:rPr lang="ru-RU" dirty="0"/>
              <a:t>возможных </a:t>
            </a:r>
            <a:r>
              <a:rPr lang="ru-RU" dirty="0" smtClean="0"/>
              <a:t>удовлетворительных </a:t>
            </a:r>
            <a:r>
              <a:rPr lang="ru-RU" dirty="0"/>
              <a:t>заинтересованных </a:t>
            </a:r>
            <a:r>
              <a:rPr lang="ru-RU" dirty="0" smtClean="0"/>
              <a:t>лиц, выявление их возможностей и желаний, а также  </a:t>
            </a:r>
            <a:r>
              <a:rPr lang="ru-RU" dirty="0"/>
              <a:t>теоретически возможных состояний </a:t>
            </a:r>
            <a:r>
              <a:rPr lang="ru-RU" dirty="0" smtClean="0"/>
              <a:t>баланса, </a:t>
            </a:r>
            <a:r>
              <a:rPr lang="ru-RU" dirty="0"/>
              <a:t>удовлетворяющих их</a:t>
            </a:r>
            <a:endParaRPr lang="ru-RU" dirty="0" smtClean="0"/>
          </a:p>
          <a:p>
            <a:r>
              <a:rPr lang="ru-RU" dirty="0" smtClean="0"/>
              <a:t>Балансов может быль много </a:t>
            </a:r>
          </a:p>
          <a:p>
            <a:r>
              <a:rPr lang="ru-RU" dirty="0" smtClean="0"/>
              <a:t>Без интереса не может быть проекта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 чего начать?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122292"/>
            <a:ext cx="59436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94801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Второй шаг. Бизнес должен быть открытой системой</a:t>
            </a:r>
            <a:endParaRPr lang="ru-RU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652" y="654395"/>
            <a:ext cx="6838096" cy="5514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80045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4400" dirty="0" smtClean="0">
            <a:solidFill>
              <a:schemeClr val="bg1"/>
            </a:solidFill>
            <a:latin typeface="Open Sans Condensed" panose="020B0806030504020204" pitchFamily="34" charset="0"/>
            <a:ea typeface="Open Sans Condensed" panose="020B0806030504020204" pitchFamily="34" charset="0"/>
            <a:cs typeface="Open Sans Condensed" panose="020B0806030504020204" pitchFamily="34" charset="0"/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3456</TotalTime>
  <Words>563</Words>
  <Application>Microsoft Office PowerPoint</Application>
  <PresentationFormat>Экран (4:3)</PresentationFormat>
  <Paragraphs>81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Часть первая. Мы вроде встречались?</vt:lpstr>
      <vt:lpstr>А зачем оно нужно это проектирование бизнес архитектур?</vt:lpstr>
      <vt:lpstr>Что нужно получить на выходе?</vt:lpstr>
      <vt:lpstr>Часть вторая. Созидательная</vt:lpstr>
      <vt:lpstr>Начало. Баланс</vt:lpstr>
      <vt:lpstr>В чем основная задача?</vt:lpstr>
      <vt:lpstr>С чего начать?</vt:lpstr>
      <vt:lpstr>Второй шаг. Бизнес должен быть открытой системой</vt:lpstr>
      <vt:lpstr>Этот мир несколько иначе устроен, нежели мы думаем Риски, возможности, угрозы</vt:lpstr>
      <vt:lpstr>Бизнес и бизнес, продукты и продукты</vt:lpstr>
      <vt:lpstr>Типовые модели  хороши в школе</vt:lpstr>
      <vt:lpstr>Сквозные процессы, они такие сквозные</vt:lpstr>
      <vt:lpstr>А что останется в мешке, если из него все достать?</vt:lpstr>
      <vt:lpstr>Хотите рассмешить Бога? Расскажите ему о своих планах</vt:lpstr>
      <vt:lpstr>Изменение системы управления это тоже баланс </vt:lpstr>
      <vt:lpstr>Бизнес-модель у каждого должна быть своя</vt:lpstr>
      <vt:lpstr>Что потом?</vt:lpstr>
      <vt:lpstr>Механизмы управления изменений системы</vt:lpstr>
      <vt:lpstr>Третий этап. Улучшения</vt:lpstr>
      <vt:lpstr>Последний слайд явно был лишний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Я</cp:lastModifiedBy>
  <cp:revision>58</cp:revision>
  <dcterms:created xsi:type="dcterms:W3CDTF">2014-09-22T06:48:25Z</dcterms:created>
  <dcterms:modified xsi:type="dcterms:W3CDTF">2014-11-17T07:11:06Z</dcterms:modified>
</cp:coreProperties>
</file>