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5" r:id="rId3"/>
    <p:sldId id="257" r:id="rId4"/>
    <p:sldId id="259" r:id="rId5"/>
    <p:sldId id="266" r:id="rId6"/>
    <p:sldId id="260" r:id="rId7"/>
    <p:sldId id="261" r:id="rId8"/>
    <p:sldId id="263" r:id="rId9"/>
    <p:sldId id="267" r:id="rId10"/>
    <p:sldId id="268" r:id="rId11"/>
    <p:sldId id="264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 autoAdjust="0"/>
  </p:normalViewPr>
  <p:slideViewPr>
    <p:cSldViewPr snapToGrid="0">
      <p:cViewPr varScale="1">
        <p:scale>
          <a:sx n="69" d="100"/>
          <a:sy n="69" d="100"/>
        </p:scale>
        <p:origin x="-13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CAD8F-5C27-4FFD-A07A-616367AD920A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D26FB-50B0-4B71-B37A-1CD5C42664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3879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1" y="-66675"/>
            <a:ext cx="9630069" cy="2127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915"/>
            <a:ext cx="2066925" cy="2790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1" y="6150971"/>
            <a:ext cx="1524000" cy="619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675" y="6138039"/>
            <a:ext cx="1150523" cy="6449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7793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43281" y="645951"/>
            <a:ext cx="8682605" cy="553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6962"/>
            <a:ext cx="9144000" cy="6810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099"/>
            <a:ext cx="7886700" cy="500063"/>
          </a:xfrm>
        </p:spPr>
        <p:txBody>
          <a:bodyPr/>
          <a:lstStyle>
            <a:lvl1pPr algn="ctr">
              <a:lnSpc>
                <a:spcPct val="80000"/>
              </a:lnSpc>
              <a:defRPr lang="ru-RU" sz="2000" b="1" kern="1200" baseline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675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31C1-2589-4CA9-A431-607B7AD6F190}" type="datetimeFigureOut">
              <a:rPr lang="ru-RU" smtClean="0"/>
              <a:pPr/>
              <a:t>18.11.2014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81DE-3CCF-457D-9C0B-2F9B2CFE558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849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2321" y="1463435"/>
            <a:ext cx="87757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339443" y="2070775"/>
            <a:ext cx="5580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Практика использования систем бизнес-моделирования в качестве среды для обучения сотрудников </a:t>
            </a:r>
            <a:endParaRPr lang="ru-RU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1778" y="3531060"/>
            <a:ext cx="55805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Докладчик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Наумов Денис Владимирович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Начальник отдела стандартизации бизнес-процессов и развития ГК “Аскона” </a:t>
            </a:r>
          </a:p>
          <a:p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Naumov_DV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@a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skona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.ru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askona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.ru</a:t>
            </a:r>
            <a:endParaRPr lang="ru-RU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78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Отзывы</a:t>
            </a:r>
            <a:endParaRPr lang="ru-RU" sz="2400" dirty="0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257134" y="4608351"/>
            <a:ext cx="1945737" cy="6009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/>
              <a:t>Начальник отдела кадров</a:t>
            </a: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2382982" y="775854"/>
            <a:ext cx="6400799" cy="1717964"/>
          </a:xfrm>
          <a:prstGeom prst="wedgeRectCallout">
            <a:avLst>
              <a:gd name="adj1" fmla="val -38054"/>
              <a:gd name="adj2" fmla="val 6936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Ресурс полезен всем сотрудникам компании, особенно тем, кому необходимо знать 2 и более регламентов. Все документы, приложения, формы и шаблоны упоминающиеся в тексте регламентов не нужно искать – нужно просто перейти по ссылке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18"/>
          <p:cNvSpPr txBox="1">
            <a:spLocks/>
          </p:cNvSpPr>
          <p:nvPr/>
        </p:nvSpPr>
        <p:spPr>
          <a:xfrm>
            <a:off x="207818" y="1297115"/>
            <a:ext cx="1995055" cy="1182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Начальник отдела претензионной работы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2369128" y="3366655"/>
            <a:ext cx="6400799" cy="1898071"/>
          </a:xfrm>
          <a:prstGeom prst="wedgeRectCallout">
            <a:avLst>
              <a:gd name="adj1" fmla="val -38054"/>
              <a:gd name="adj2" fmla="val 6936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Сервис остаточно прост и понятен в управлении. Все разделы четко структурированы, можно быстро найти ответ на интересующий вопрос. Есть возможность посмотреть материал, который касается непосредственно твоих должностных обязанностей и обязанностей своих работников.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Полезная штучка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3" y="835639"/>
            <a:ext cx="82711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374073" y="692727"/>
            <a:ext cx="5735782" cy="142701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itchFamily="34" charset="0"/>
              <a:buChar char="•"/>
            </a:pPr>
            <a:r>
              <a:rPr lang="ru-RU" sz="2400" dirty="0" smtClean="0"/>
              <a:t>Компактность и наглядность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ru-RU" sz="2400" dirty="0" smtClean="0"/>
              <a:t>Простота доступа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ru-RU" sz="2400" dirty="0" smtClean="0"/>
              <a:t>Вся необходимая информация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ru-RU" sz="2400" dirty="0" err="1" smtClean="0"/>
              <a:t>Автоинформирование</a:t>
            </a:r>
            <a:r>
              <a:rPr lang="ru-RU" sz="2400" dirty="0" smtClean="0"/>
              <a:t> об изменениях</a:t>
            </a:r>
            <a:endParaRPr lang="ru-RU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122218" y="2743201"/>
            <a:ext cx="6206836" cy="112221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/>
              <a:t>Использование регламентов в работе </a:t>
            </a:r>
          </a:p>
          <a:p>
            <a:pPr marL="228600" lvl="0" indent="-2286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/>
              <a:t>Эффективное обучение новых сотрудников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549235" y="2147457"/>
            <a:ext cx="845127" cy="568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2341420" y="4461164"/>
            <a:ext cx="6553199" cy="1593273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/>
              <a:t>Встраивание регламентов в деятельность</a:t>
            </a:r>
          </a:p>
          <a:p>
            <a:pPr marL="228600" indent="-2286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/>
              <a:t>Вовлечение сотрудников в совершенствование  регламентов и БП</a:t>
            </a:r>
          </a:p>
          <a:p>
            <a:pPr marL="228600" lvl="0" indent="-2286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2400" dirty="0" smtClean="0"/>
              <a:t>Культура работы с регламентами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253343" y="3865420"/>
            <a:ext cx="845127" cy="568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2321" y="1463435"/>
            <a:ext cx="87757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604655" y="1627430"/>
            <a:ext cx="6301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Спасибо за внимание!</a:t>
            </a:r>
          </a:p>
          <a:p>
            <a:endParaRPr lang="ru-RU" sz="24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Спасибо за помощь в реализации проекта ООО «</a:t>
            </a:r>
            <a:r>
              <a:rPr lang="en-US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BPM – </a:t>
            </a:r>
            <a:r>
              <a:rPr lang="ru-RU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Консалтинг Групп»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лично Репину В.В.</a:t>
            </a:r>
          </a:p>
          <a:p>
            <a:endParaRPr lang="ru-RU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5632" y="3863569"/>
            <a:ext cx="55805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Докладчик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Наумов Денис Владимирович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Начальник отдела стандартизации бизнес-процессов и развития ГК “Аскона” </a:t>
            </a:r>
          </a:p>
          <a:p>
            <a:endParaRPr lang="ru-RU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Naumov_DV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@a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skona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.ru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askona</a:t>
            </a:r>
            <a:r>
              <a:rPr lang="ru-RU" sz="1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.ru</a:t>
            </a:r>
            <a:endParaRPr lang="ru-RU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78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Информация о ГК «Аскона»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4" y="877202"/>
            <a:ext cx="864523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Направление деятельности – производство и продажа товаров для сна. </a:t>
            </a:r>
            <a:r>
              <a:rPr lang="ru-RU" sz="2400" dirty="0" smtClean="0"/>
              <a:t>Сегодня ГК «Аскона» - «обладатель» 41% российского матрасного рынка.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dirty="0" smtClean="0"/>
              <a:t>Собственная дилерская сеть из </a:t>
            </a:r>
            <a:r>
              <a:rPr lang="ru-RU" sz="2400" b="1" dirty="0" smtClean="0"/>
              <a:t>362</a:t>
            </a:r>
            <a:r>
              <a:rPr lang="ru-RU" sz="2400" dirty="0" smtClean="0"/>
              <a:t> салонов в 8 регионах России. Товары для сна представлены в 250 российских городах, 40 </a:t>
            </a:r>
            <a:r>
              <a:rPr lang="ru-RU" sz="2400" dirty="0" err="1" smtClean="0"/>
              <a:t>интернет-магазинах</a:t>
            </a:r>
            <a:r>
              <a:rPr lang="ru-RU" sz="2400" dirty="0" smtClean="0"/>
              <a:t> и в 6 странах (Россия, Казахстан, Белоруссия, Украина, Латвия, </a:t>
            </a:r>
            <a:r>
              <a:rPr lang="ru-RU" sz="2400" dirty="0" err="1" smtClean="0"/>
              <a:t>Арзербайджан</a:t>
            </a:r>
            <a:r>
              <a:rPr lang="ru-RU" sz="2400" dirty="0" smtClean="0"/>
              <a:t>).</a:t>
            </a:r>
            <a:endParaRPr lang="ru-RU" sz="2400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3525" indent="-263525"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Количество сотрудников компании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4300 чел.</a:t>
            </a:r>
          </a:p>
          <a:p>
            <a:pPr marL="263525" indent="-263525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3525" indent="-263525"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Количество регламентов БП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195 шт.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Количество должностей, участвующих в регламентах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302шт.</a:t>
            </a: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ELRW8AP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4805" y="1320801"/>
            <a:ext cx="3740601" cy="2489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Иголка в стогу сена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9382" y="558547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Какие регламенты я должен знать?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среди огромного количества регламентов найти нужный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регламенте быстро найти ответ на нужный вопрос?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в регламенте найти то, что касается именно меня?</a:t>
            </a:r>
          </a:p>
          <a:p>
            <a:pPr marL="263525" indent="-263525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понять, что версия регламента актуальная?</a:t>
            </a: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819" y="5206609"/>
            <a:ext cx="84651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Среднее время поиска нужной информации в регламентах в ГК Аскона занимает 20-25 </a:t>
            </a:r>
            <a:r>
              <a:rPr lang="ru-RU" sz="2400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мин.</a:t>
            </a: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8099"/>
            <a:ext cx="7886700" cy="82088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Построение индивидуального информационного пространства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3" y="835639"/>
            <a:ext cx="82711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6205" y="3433763"/>
            <a:ext cx="2324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imagesATSBGHN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27844" y="1915248"/>
            <a:ext cx="2286000" cy="1524000"/>
          </a:xfrm>
        </p:spPr>
      </p:pic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900544" y="1219200"/>
            <a:ext cx="2826327" cy="914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Только  «мои» регламенты</a:t>
            </a: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5417126" y="1177636"/>
            <a:ext cx="2826327" cy="914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/>
            <a:r>
              <a:rPr lang="ru-RU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Только «мои» операции</a:t>
            </a: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6123709" y="3477489"/>
            <a:ext cx="2826327" cy="914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/>
            <a:r>
              <a:rPr lang="ru-RU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Последняя актуальная версия</a:t>
            </a:r>
          </a:p>
        </p:txBody>
      </p:sp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3283527" y="5029199"/>
            <a:ext cx="2826327" cy="914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/>
            <a:r>
              <a:rPr lang="ru-RU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Удобство работы и поиска</a:t>
            </a:r>
          </a:p>
        </p:txBody>
      </p:sp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290946" y="3449781"/>
            <a:ext cx="2826327" cy="914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/>
            <a:r>
              <a:rPr lang="ru-RU" b="1" dirty="0" smtClean="0"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Все «под рукой»</a:t>
            </a:r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Проект запуска </a:t>
            </a:r>
            <a:r>
              <a:rPr lang="en-US" sz="2400" dirty="0" smtClean="0"/>
              <a:t>BS Portal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83673" y="872836"/>
            <a:ext cx="728749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Сроки проекта по запуску </a:t>
            </a:r>
            <a:r>
              <a:rPr lang="en-US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BS Portal</a:t>
            </a:r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4 </a:t>
            </a:r>
            <a:r>
              <a:rPr lang="ru-RU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мес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5636" y="2466109"/>
            <a:ext cx="2493819" cy="1468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Проектирование, разработка и отладка отчетов для портала (</a:t>
            </a:r>
            <a:r>
              <a:rPr lang="ru-RU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аутсорс</a:t>
            </a:r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0402" y="2493818"/>
            <a:ext cx="2729344" cy="35744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Актуализация должностей и ролей  в существующей модели бизнес-процессов.</a:t>
            </a:r>
          </a:p>
          <a:p>
            <a:pPr algn="ctr"/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Настройка пользователей.</a:t>
            </a:r>
            <a:endParaRPr lang="ru-RU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13164" y="1801090"/>
            <a:ext cx="484632" cy="665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08763" y="1801090"/>
            <a:ext cx="484632" cy="665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34548" y="2521529"/>
            <a:ext cx="2729344" cy="581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Обучение пользователей</a:t>
            </a:r>
            <a:endParaRPr lang="ru-RU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7329054" y="1801091"/>
            <a:ext cx="484632" cy="692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Мои регламенты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3" y="835639"/>
            <a:ext cx="82711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243281" y="659807"/>
            <a:ext cx="4397991" cy="147379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Дружественный интерфейс</a:t>
            </a:r>
          </a:p>
          <a:p>
            <a:r>
              <a:rPr lang="ru-RU" sz="2400" b="1" dirty="0" smtClean="0"/>
              <a:t>Простота использования</a:t>
            </a:r>
            <a:endParaRPr lang="ru-RU" sz="2400" b="1" dirty="0"/>
          </a:p>
        </p:txBody>
      </p:sp>
      <p:pic>
        <p:nvPicPr>
          <p:cNvPr id="20" name="Рисунок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280" y="2268482"/>
            <a:ext cx="8255520" cy="359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6431" y="505691"/>
            <a:ext cx="445120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Мои операции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3" y="835639"/>
            <a:ext cx="82711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243281" y="645952"/>
            <a:ext cx="8360391" cy="147379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Актуальное описание операции как в регламенте</a:t>
            </a:r>
          </a:p>
          <a:p>
            <a:r>
              <a:rPr lang="ru-RU" sz="2400" b="1" dirty="0" smtClean="0"/>
              <a:t>Возможность наполнения необходимыми дополнительными документами (шаблоны документов, инструкции, справочная информация</a:t>
            </a:r>
            <a:r>
              <a:rPr lang="en-US" sz="2400" b="1" dirty="0" smtClean="0"/>
              <a:t> </a:t>
            </a:r>
            <a:r>
              <a:rPr lang="ru-RU" sz="2400" b="1" dirty="0" smtClean="0"/>
              <a:t>и пр.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844" y="2725935"/>
            <a:ext cx="7895302" cy="33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Обратная связь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63" y="835639"/>
            <a:ext cx="82711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9388" indent="-179388"/>
            <a:endParaRPr lang="ru-RU" sz="2400" b="1" dirty="0" smtClean="0"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243281" y="645951"/>
            <a:ext cx="8360391" cy="176473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Обращение напрямую к разработчику регламента без бюрократических процедур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Вовлечение всех сотрудников :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в доработку нормативных документов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в систему непрерывных улучшений процессов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151" y="2772481"/>
            <a:ext cx="8033847" cy="294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Промежуточные итоги</a:t>
            </a:r>
            <a:endParaRPr lang="ru-RU" sz="2400" dirty="0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2515426" y="1352533"/>
            <a:ext cx="4273301" cy="8641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1020 пользователей портала (193 должности)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b="1" dirty="0" smtClean="0">
              <a:solidFill>
                <a:srgbClr val="FF0000"/>
              </a:solidFill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400" b="1" dirty="0" smtClean="0">
              <a:solidFill>
                <a:srgbClr val="FF0000"/>
              </a:solidFill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 smtClean="0"/>
          </a:p>
        </p:txBody>
      </p:sp>
      <p:sp>
        <p:nvSpPr>
          <p:cNvPr id="6" name="Выноска с четырьмя стрелками 5"/>
          <p:cNvSpPr/>
          <p:nvPr/>
        </p:nvSpPr>
        <p:spPr>
          <a:xfrm>
            <a:off x="3186547" y="2286001"/>
            <a:ext cx="2618509" cy="2088988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Октябрь 2014</a:t>
            </a:r>
            <a:endParaRPr lang="ru-RU" dirty="0"/>
          </a:p>
        </p:txBody>
      </p:sp>
      <p:sp>
        <p:nvSpPr>
          <p:cNvPr id="8" name="Содержимое 18"/>
          <p:cNvSpPr txBox="1">
            <a:spLocks/>
          </p:cNvSpPr>
          <p:nvPr/>
        </p:nvSpPr>
        <p:spPr>
          <a:xfrm>
            <a:off x="263236" y="3056643"/>
            <a:ext cx="2784764" cy="822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700 просмотров в месяц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18"/>
          <p:cNvSpPr txBox="1">
            <a:spLocks/>
          </p:cNvSpPr>
          <p:nvPr/>
        </p:nvSpPr>
        <p:spPr>
          <a:xfrm>
            <a:off x="2473864" y="4539078"/>
            <a:ext cx="4647373" cy="1446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Сокращение времени поиска нужной информации в регламентах в ГК Аскона занимает с 25 до 5 мин.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18"/>
          <p:cNvSpPr txBox="1">
            <a:spLocks/>
          </p:cNvSpPr>
          <p:nvPr/>
        </p:nvSpPr>
        <p:spPr>
          <a:xfrm>
            <a:off x="6065655" y="3028934"/>
            <a:ext cx="3078345" cy="808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103 сообщения по регламентам в месяц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6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bg1"/>
            </a:solidFill>
            <a:latin typeface="Open Sans Condensed" panose="020B0806030504020204" pitchFamily="34" charset="0"/>
            <a:ea typeface="Open Sans Condensed" panose="020B0806030504020204" pitchFamily="34" charset="0"/>
            <a:cs typeface="Open Sans Condensed" panose="020B0806030504020204" pitchFamily="34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502</Words>
  <Application>Microsoft Office PowerPoint</Application>
  <PresentationFormat>Экран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Информация о ГК «Аскона»</vt:lpstr>
      <vt:lpstr>Иголка в стогу сена</vt:lpstr>
      <vt:lpstr>Построение индивидуального информационного пространства</vt:lpstr>
      <vt:lpstr>Проект запуска BS Portal</vt:lpstr>
      <vt:lpstr>Мои регламенты</vt:lpstr>
      <vt:lpstr>Мои операции</vt:lpstr>
      <vt:lpstr>Обратная связь</vt:lpstr>
      <vt:lpstr>Промежуточные итоги</vt:lpstr>
      <vt:lpstr>Отзывы</vt:lpstr>
      <vt:lpstr>Полезная штучка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NaumovDV</cp:lastModifiedBy>
  <cp:revision>62</cp:revision>
  <dcterms:created xsi:type="dcterms:W3CDTF">2014-09-22T06:48:25Z</dcterms:created>
  <dcterms:modified xsi:type="dcterms:W3CDTF">2014-11-18T05:22:32Z</dcterms:modified>
</cp:coreProperties>
</file>