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6" r:id="rId2"/>
    <p:sldId id="522" r:id="rId3"/>
    <p:sldId id="262" r:id="rId4"/>
    <p:sldId id="263" r:id="rId5"/>
    <p:sldId id="383" r:id="rId6"/>
    <p:sldId id="375" r:id="rId7"/>
    <p:sldId id="376" r:id="rId8"/>
    <p:sldId id="548" r:id="rId9"/>
    <p:sldId id="434" r:id="rId10"/>
    <p:sldId id="519" r:id="rId11"/>
    <p:sldId id="507" r:id="rId12"/>
    <p:sldId id="389" r:id="rId13"/>
    <p:sldId id="551" r:id="rId14"/>
    <p:sldId id="388" r:id="rId15"/>
    <p:sldId id="505" r:id="rId16"/>
    <p:sldId id="436" r:id="rId17"/>
    <p:sldId id="524" r:id="rId18"/>
    <p:sldId id="437" r:id="rId19"/>
    <p:sldId id="445" r:id="rId20"/>
    <p:sldId id="530" r:id="rId21"/>
    <p:sldId id="528" r:id="rId22"/>
    <p:sldId id="529" r:id="rId23"/>
    <p:sldId id="545" r:id="rId24"/>
    <p:sldId id="546" r:id="rId25"/>
    <p:sldId id="547" r:id="rId26"/>
    <p:sldId id="438" r:id="rId27"/>
    <p:sldId id="442" r:id="rId28"/>
    <p:sldId id="443" r:id="rId29"/>
    <p:sldId id="470" r:id="rId30"/>
    <p:sldId id="457" r:id="rId31"/>
    <p:sldId id="458" r:id="rId32"/>
    <p:sldId id="494" r:id="rId33"/>
    <p:sldId id="490" r:id="rId34"/>
    <p:sldId id="491" r:id="rId35"/>
    <p:sldId id="459" r:id="rId36"/>
    <p:sldId id="399" r:id="rId37"/>
    <p:sldId id="398" r:id="rId38"/>
    <p:sldId id="461" r:id="rId39"/>
    <p:sldId id="549" r:id="rId40"/>
    <p:sldId id="526" r:id="rId41"/>
    <p:sldId id="550" r:id="rId42"/>
    <p:sldId id="501" r:id="rId43"/>
    <p:sldId id="503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126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194"/>
    </p:cViewPr>
  </p:sorter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CAD8F-5C27-4FFD-A07A-616367AD920A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D26FB-50B0-4B71-B37A-1CD5C426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79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557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798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39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24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13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D26FB-50B0-4B71-B37A-1CD5C426648B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59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273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95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D26FB-50B0-4B71-B37A-1CD5C426648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70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318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530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384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04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A2D3-E887-4924-80E3-0CFADD7DEE2F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9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1" y="-66675"/>
            <a:ext cx="9630069" cy="2127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915"/>
            <a:ext cx="2066925" cy="2790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1" y="6150971"/>
            <a:ext cx="1524000" cy="619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675" y="6138039"/>
            <a:ext cx="1150523" cy="64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93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43281" y="645951"/>
            <a:ext cx="8682605" cy="5531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6962"/>
            <a:ext cx="9144000" cy="6810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8099"/>
            <a:ext cx="7886700" cy="500063"/>
          </a:xfrm>
        </p:spPr>
        <p:txBody>
          <a:bodyPr/>
          <a:lstStyle>
            <a:lvl1pPr algn="ctr">
              <a:lnSpc>
                <a:spcPct val="80000"/>
              </a:lnSpc>
              <a:defRPr lang="ru-RU" sz="2000" b="1" kern="1200" baseline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75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534973"/>
            <a:ext cx="9144000" cy="310344"/>
          </a:xfrm>
          <a:prstGeom prst="rect">
            <a:avLst/>
          </a:prstGeom>
          <a:solidFill>
            <a:srgbClr val="FF000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10" name="Image 9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3608" cy="620688"/>
          </a:xfrm>
          <a:prstGeom prst="rect">
            <a:avLst/>
          </a:prstGeom>
        </p:spPr>
      </p:pic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34973"/>
            <a:ext cx="1115616" cy="2865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© A. Samarin 2013</a:t>
            </a:r>
            <a:endParaRPr lang="fr-CH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2440" y="6507582"/>
            <a:ext cx="61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D74229C8-8A70-416E-A54F-E8DBEBF8C9F1}" type="slidenum">
              <a:rPr lang="fr-CH" smtClean="0"/>
              <a:pPr/>
              <a:t>‹#›</a:t>
            </a:fld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0105" y="53237"/>
            <a:ext cx="7466695" cy="495443"/>
          </a:xfrm>
        </p:spPr>
        <p:txBody>
          <a:bodyPr>
            <a:noAutofit/>
          </a:bodyPr>
          <a:lstStyle>
            <a:lvl1pPr>
              <a:defRPr sz="3200" b="1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3568" y="1741366"/>
            <a:ext cx="8003232" cy="42799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135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Bef>
                <a:spcPts val="1026"/>
              </a:spcBef>
              <a:defRPr sz="2052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1026"/>
              </a:spcBef>
              <a:defRPr sz="171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lnSpc>
                <a:spcPct val="100000"/>
              </a:lnSpc>
              <a:spcBef>
                <a:spcPts val="1026"/>
              </a:spcBef>
              <a:defRPr sz="171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lnSpc>
                <a:spcPct val="100000"/>
              </a:lnSpc>
              <a:spcBef>
                <a:spcPts val="1026"/>
              </a:spcBef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lnSpc>
                <a:spcPct val="100000"/>
              </a:lnSpc>
              <a:spcBef>
                <a:spcPts val="1026"/>
              </a:spcBef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fr-CH" noProof="0" dirty="0" smtClean="0"/>
              <a:t>Cliquez pour modifier les styles du texte du masque</a:t>
            </a:r>
          </a:p>
          <a:p>
            <a:pPr lvl="1"/>
            <a:r>
              <a:rPr lang="fr-CH" noProof="0" dirty="0" smtClean="0"/>
              <a:t>Deuxième niveau</a:t>
            </a:r>
          </a:p>
          <a:p>
            <a:pPr lvl="2"/>
            <a:r>
              <a:rPr lang="fr-CH" noProof="0" dirty="0" smtClean="0"/>
              <a:t>Troisième niveau</a:t>
            </a:r>
          </a:p>
          <a:p>
            <a:pPr lvl="3"/>
            <a:r>
              <a:rPr lang="fr-CH" noProof="0" dirty="0" smtClean="0"/>
              <a:t>Quatrième niveau</a:t>
            </a:r>
          </a:p>
          <a:p>
            <a:pPr lvl="4"/>
            <a:r>
              <a:rPr lang="fr-CH" noProof="0" dirty="0" smtClean="0"/>
              <a:t>Cinquième niveau</a:t>
            </a:r>
            <a:endParaRPr lang="fr-CH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46506" y="6367978"/>
            <a:ext cx="1477789" cy="3651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© A. Samarin 2013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GB" smtClean="0"/>
              <a:t>“BPM in Practice” conference v2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F4668DC-857F-487D-BFFA-8C0CA503797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CH" noProof="0" dirty="0" smtClean="0"/>
              <a:t>Click to </a:t>
            </a:r>
            <a:r>
              <a:rPr lang="fr-CH" noProof="0" dirty="0" err="1" smtClean="0"/>
              <a:t>edit</a:t>
            </a:r>
            <a:r>
              <a:rPr lang="fr-CH" noProof="0" dirty="0" smtClean="0"/>
              <a:t> Master </a:t>
            </a:r>
            <a:r>
              <a:rPr lang="fr-CH" noProof="0" dirty="0" err="1" smtClean="0"/>
              <a:t>title</a:t>
            </a:r>
            <a:r>
              <a:rPr lang="fr-CH" noProof="0" dirty="0" smtClean="0"/>
              <a:t> style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58329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7162800" cy="6096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733800" y="6356350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http://www.iCMGworld.com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364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A. Samarin 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“BPM in Practice” conference v2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81DE-3CCF-457D-9C0B-2F9B2CFE5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9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marin.biz/book" TargetMode="External"/><Relationship Id="rId3" Type="http://schemas.openxmlformats.org/officeDocument/2006/relationships/hyperlink" Target="http://www.samarin.biz/" TargetMode="External"/><Relationship Id="rId7" Type="http://schemas.openxmlformats.org/officeDocument/2006/relationships/hyperlink" Target="http://www.twitter.com/samari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lexandre.samarine@gmail.com" TargetMode="External"/><Relationship Id="rId5" Type="http://schemas.openxmlformats.org/officeDocument/2006/relationships/hyperlink" Target="http://www.linkedin.com/in/alexandersamarin" TargetMode="External"/><Relationship Id="rId4" Type="http://schemas.openxmlformats.org/officeDocument/2006/relationships/hyperlink" Target="http://improving-bpm-systems.blogspot.com/" TargetMode="External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62321" y="1463435"/>
            <a:ext cx="87757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339443" y="2070775"/>
            <a:ext cx="5580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Бизнес-архитектура с точки зрения корпоративного архитектора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31778" y="3531060"/>
            <a:ext cx="5580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Докладчик</a:t>
            </a:r>
          </a:p>
          <a:p>
            <a:r>
              <a:rPr lang="ru-RU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Александр </a:t>
            </a:r>
            <a:r>
              <a:rPr lang="ru-RU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САМАРИН</a:t>
            </a:r>
            <a:endParaRPr lang="ru-RU" sz="2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Независимый консультант </a:t>
            </a:r>
          </a:p>
          <a:p>
            <a:endParaRPr lang="ru-RU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alexandre.samarine@gmail.com</a:t>
            </a:r>
            <a:endParaRPr lang="ru-RU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8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Архитектурная группа в структуре программы ЭП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909488" y="1320685"/>
            <a:ext cx="3263450" cy="5541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39" dirty="0">
                <a:solidFill>
                  <a:schemeClr val="tx1"/>
                </a:solidFill>
              </a:rPr>
              <a:t>Руководство программой</a:t>
            </a:r>
            <a:endParaRPr lang="en-GB" sz="1539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9572" y="2360425"/>
            <a:ext cx="1758648" cy="5541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39" dirty="0">
                <a:solidFill>
                  <a:schemeClr val="tx1"/>
                </a:solidFill>
              </a:rPr>
              <a:t>Программный</a:t>
            </a:r>
          </a:p>
          <a:p>
            <a:pPr algn="ctr"/>
            <a:r>
              <a:rPr lang="ru-RU" sz="1539" dirty="0">
                <a:solidFill>
                  <a:schemeClr val="tx1"/>
                </a:solidFill>
              </a:rPr>
              <a:t>офис </a:t>
            </a:r>
            <a:endParaRPr lang="en-GB" sz="1539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5356" y="2382714"/>
            <a:ext cx="1816449" cy="55417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5000"/>
                  <a:lumOff val="5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39" dirty="0">
                <a:solidFill>
                  <a:schemeClr val="tx1"/>
                </a:solidFill>
              </a:rPr>
              <a:t>Архитектурная</a:t>
            </a:r>
          </a:p>
          <a:p>
            <a:pPr algn="ctr"/>
            <a:r>
              <a:rPr lang="ru-RU" sz="1539" dirty="0">
                <a:solidFill>
                  <a:schemeClr val="tx1"/>
                </a:solidFill>
              </a:rPr>
              <a:t>группа </a:t>
            </a:r>
            <a:endParaRPr lang="en-GB" sz="1539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37315" y="2360425"/>
            <a:ext cx="1477789" cy="5541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39" dirty="0" smtClean="0">
                <a:solidFill>
                  <a:schemeClr val="tx1"/>
                </a:solidFill>
              </a:rPr>
              <a:t>Бюджетная группа</a:t>
            </a:r>
            <a:endParaRPr lang="en-GB" sz="1539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783" y="2916854"/>
            <a:ext cx="340586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/>
              <a:t>Административная координация</a:t>
            </a:r>
            <a:endParaRPr lang="en-GB" sz="1539" dirty="0"/>
          </a:p>
        </p:txBody>
      </p:sp>
      <p:sp>
        <p:nvSpPr>
          <p:cNvPr id="12" name="TextBox 11"/>
          <p:cNvSpPr txBox="1"/>
          <p:nvPr/>
        </p:nvSpPr>
        <p:spPr>
          <a:xfrm>
            <a:off x="3355903" y="2907684"/>
            <a:ext cx="2693886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/>
              <a:t>Техническая координация</a:t>
            </a:r>
            <a:endParaRPr lang="en-GB" sz="1539" dirty="0"/>
          </a:p>
        </p:txBody>
      </p:sp>
      <p:sp>
        <p:nvSpPr>
          <p:cNvPr id="13" name="TextBox 12"/>
          <p:cNvSpPr txBox="1"/>
          <p:nvPr/>
        </p:nvSpPr>
        <p:spPr>
          <a:xfrm>
            <a:off x="6281583" y="2907684"/>
            <a:ext cx="2539060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/>
              <a:t>Финансовый контроль</a:t>
            </a:r>
            <a:endParaRPr lang="en-GB" sz="1539" dirty="0"/>
          </a:p>
        </p:txBody>
      </p:sp>
      <p:cxnSp>
        <p:nvCxnSpPr>
          <p:cNvPr id="15" name="Straight Connector 14"/>
          <p:cNvCxnSpPr>
            <a:stCxn id="7" idx="2"/>
            <a:endCxn id="8" idx="0"/>
          </p:cNvCxnSpPr>
          <p:nvPr/>
        </p:nvCxnSpPr>
        <p:spPr>
          <a:xfrm flipH="1">
            <a:off x="1358896" y="1874856"/>
            <a:ext cx="3182317" cy="485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2"/>
            <a:endCxn id="9" idx="0"/>
          </p:cNvCxnSpPr>
          <p:nvPr/>
        </p:nvCxnSpPr>
        <p:spPr>
          <a:xfrm>
            <a:off x="4541213" y="1874856"/>
            <a:ext cx="12367" cy="507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2"/>
            <a:endCxn id="10" idx="0"/>
          </p:cNvCxnSpPr>
          <p:nvPr/>
        </p:nvCxnSpPr>
        <p:spPr>
          <a:xfrm>
            <a:off x="4541213" y="1874856"/>
            <a:ext cx="2834997" cy="485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57720" y="5836507"/>
            <a:ext cx="7399620" cy="14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56222" y="3896801"/>
            <a:ext cx="747" cy="19412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9"/>
          <p:cNvSpPr txBox="1">
            <a:spLocks noChangeArrowheads="1"/>
          </p:cNvSpPr>
          <p:nvPr/>
        </p:nvSpPr>
        <p:spPr bwMode="auto">
          <a:xfrm>
            <a:off x="309758" y="3554692"/>
            <a:ext cx="2154308" cy="32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8" dirty="0">
                <a:cs typeface="Arial" charset="0"/>
              </a:rPr>
              <a:t>Уровень вовлеченности</a:t>
            </a:r>
            <a:endParaRPr lang="en-US" sz="1508" dirty="0">
              <a:cs typeface="Arial" charset="0"/>
            </a:endParaRPr>
          </a:p>
        </p:txBody>
      </p:sp>
      <p:sp>
        <p:nvSpPr>
          <p:cNvPr id="32" name="TextBox 10"/>
          <p:cNvSpPr txBox="1">
            <a:spLocks noChangeArrowheads="1"/>
          </p:cNvSpPr>
          <p:nvPr/>
        </p:nvSpPr>
        <p:spPr bwMode="auto">
          <a:xfrm>
            <a:off x="7554452" y="5405461"/>
            <a:ext cx="612145" cy="32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508">
                <a:cs typeface="Arial" charset="0"/>
              </a:rPr>
              <a:t>Time</a:t>
            </a:r>
          </a:p>
        </p:txBody>
      </p:sp>
      <p:sp>
        <p:nvSpPr>
          <p:cNvPr id="33" name="Freeform 32"/>
          <p:cNvSpPr/>
          <p:nvPr/>
        </p:nvSpPr>
        <p:spPr>
          <a:xfrm flipV="1">
            <a:off x="729560" y="4011549"/>
            <a:ext cx="6393846" cy="1681275"/>
          </a:xfrm>
          <a:custGeom>
            <a:avLst/>
            <a:gdLst>
              <a:gd name="connsiteX0" fmla="*/ 0 w 6881248"/>
              <a:gd name="connsiteY0" fmla="*/ 4711485 h 4711485"/>
              <a:gd name="connsiteX1" fmla="*/ 991892 w 6881248"/>
              <a:gd name="connsiteY1" fmla="*/ 3494868 h 4711485"/>
              <a:gd name="connsiteX2" fmla="*/ 2014780 w 6881248"/>
              <a:gd name="connsiteY2" fmla="*/ 3254644 h 4711485"/>
              <a:gd name="connsiteX3" fmla="*/ 2743200 w 6881248"/>
              <a:gd name="connsiteY3" fmla="*/ 2557220 h 4711485"/>
              <a:gd name="connsiteX4" fmla="*/ 3727342 w 6881248"/>
              <a:gd name="connsiteY4" fmla="*/ 2185261 h 4711485"/>
              <a:gd name="connsiteX5" fmla="*/ 4347275 w 6881248"/>
              <a:gd name="connsiteY5" fmla="*/ 1410346 h 4711485"/>
              <a:gd name="connsiteX6" fmla="*/ 5455403 w 6881248"/>
              <a:gd name="connsiteY6" fmla="*/ 891152 h 4711485"/>
              <a:gd name="connsiteX7" fmla="*/ 6199322 w 6881248"/>
              <a:gd name="connsiteY7" fmla="*/ 286718 h 4711485"/>
              <a:gd name="connsiteX8" fmla="*/ 6881248 w 6881248"/>
              <a:gd name="connsiteY8" fmla="*/ 0 h 4711485"/>
              <a:gd name="connsiteX0" fmla="*/ 0 w 6881248"/>
              <a:gd name="connsiteY0" fmla="*/ 4711485 h 4711485"/>
              <a:gd name="connsiteX1" fmla="*/ 991892 w 6881248"/>
              <a:gd name="connsiteY1" fmla="*/ 3494868 h 4711485"/>
              <a:gd name="connsiteX2" fmla="*/ 2014780 w 6881248"/>
              <a:gd name="connsiteY2" fmla="*/ 3254644 h 4711485"/>
              <a:gd name="connsiteX3" fmla="*/ 2743200 w 6881248"/>
              <a:gd name="connsiteY3" fmla="*/ 2557220 h 4711485"/>
              <a:gd name="connsiteX4" fmla="*/ 3727342 w 6881248"/>
              <a:gd name="connsiteY4" fmla="*/ 2185261 h 4711485"/>
              <a:gd name="connsiteX5" fmla="*/ 4347275 w 6881248"/>
              <a:gd name="connsiteY5" fmla="*/ 1030699 h 4711485"/>
              <a:gd name="connsiteX6" fmla="*/ 5455403 w 6881248"/>
              <a:gd name="connsiteY6" fmla="*/ 891152 h 4711485"/>
              <a:gd name="connsiteX7" fmla="*/ 6199322 w 6881248"/>
              <a:gd name="connsiteY7" fmla="*/ 286718 h 4711485"/>
              <a:gd name="connsiteX8" fmla="*/ 6881248 w 6881248"/>
              <a:gd name="connsiteY8" fmla="*/ 0 h 4711485"/>
              <a:gd name="connsiteX0" fmla="*/ 0 w 6881248"/>
              <a:gd name="connsiteY0" fmla="*/ 4711485 h 4711485"/>
              <a:gd name="connsiteX1" fmla="*/ 991892 w 6881248"/>
              <a:gd name="connsiteY1" fmla="*/ 3494868 h 4711485"/>
              <a:gd name="connsiteX2" fmla="*/ 2014780 w 6881248"/>
              <a:gd name="connsiteY2" fmla="*/ 3254644 h 4711485"/>
              <a:gd name="connsiteX3" fmla="*/ 2743200 w 6881248"/>
              <a:gd name="connsiteY3" fmla="*/ 2557220 h 4711485"/>
              <a:gd name="connsiteX4" fmla="*/ 3727342 w 6881248"/>
              <a:gd name="connsiteY4" fmla="*/ 2185261 h 4711485"/>
              <a:gd name="connsiteX5" fmla="*/ 4347275 w 6881248"/>
              <a:gd name="connsiteY5" fmla="*/ 1030699 h 4711485"/>
              <a:gd name="connsiteX6" fmla="*/ 5455403 w 6881248"/>
              <a:gd name="connsiteY6" fmla="*/ 663364 h 4711485"/>
              <a:gd name="connsiteX7" fmla="*/ 6199322 w 6881248"/>
              <a:gd name="connsiteY7" fmla="*/ 286718 h 4711485"/>
              <a:gd name="connsiteX8" fmla="*/ 6881248 w 6881248"/>
              <a:gd name="connsiteY8" fmla="*/ 0 h 4711485"/>
              <a:gd name="connsiteX0" fmla="*/ 0 w 6881248"/>
              <a:gd name="connsiteY0" fmla="*/ 4763116 h 4763116"/>
              <a:gd name="connsiteX1" fmla="*/ 991892 w 6881248"/>
              <a:gd name="connsiteY1" fmla="*/ 3546499 h 4763116"/>
              <a:gd name="connsiteX2" fmla="*/ 2014780 w 6881248"/>
              <a:gd name="connsiteY2" fmla="*/ 3306275 h 4763116"/>
              <a:gd name="connsiteX3" fmla="*/ 2743200 w 6881248"/>
              <a:gd name="connsiteY3" fmla="*/ 2608851 h 4763116"/>
              <a:gd name="connsiteX4" fmla="*/ 3727342 w 6881248"/>
              <a:gd name="connsiteY4" fmla="*/ 2236892 h 4763116"/>
              <a:gd name="connsiteX5" fmla="*/ 4347275 w 6881248"/>
              <a:gd name="connsiteY5" fmla="*/ 1082330 h 4763116"/>
              <a:gd name="connsiteX6" fmla="*/ 5455403 w 6881248"/>
              <a:gd name="connsiteY6" fmla="*/ 714995 h 4763116"/>
              <a:gd name="connsiteX7" fmla="*/ 6199322 w 6881248"/>
              <a:gd name="connsiteY7" fmla="*/ 110561 h 4763116"/>
              <a:gd name="connsiteX8" fmla="*/ 6881248 w 6881248"/>
              <a:gd name="connsiteY8" fmla="*/ 51631 h 4763116"/>
              <a:gd name="connsiteX0" fmla="*/ 0 w 6881248"/>
              <a:gd name="connsiteY0" fmla="*/ 4763116 h 4763116"/>
              <a:gd name="connsiteX1" fmla="*/ 991892 w 6881248"/>
              <a:gd name="connsiteY1" fmla="*/ 3546499 h 4763116"/>
              <a:gd name="connsiteX2" fmla="*/ 2014780 w 6881248"/>
              <a:gd name="connsiteY2" fmla="*/ 3154417 h 4763116"/>
              <a:gd name="connsiteX3" fmla="*/ 2743200 w 6881248"/>
              <a:gd name="connsiteY3" fmla="*/ 2608851 h 4763116"/>
              <a:gd name="connsiteX4" fmla="*/ 3727342 w 6881248"/>
              <a:gd name="connsiteY4" fmla="*/ 2236892 h 4763116"/>
              <a:gd name="connsiteX5" fmla="*/ 4347275 w 6881248"/>
              <a:gd name="connsiteY5" fmla="*/ 1082330 h 4763116"/>
              <a:gd name="connsiteX6" fmla="*/ 5455403 w 6881248"/>
              <a:gd name="connsiteY6" fmla="*/ 714995 h 4763116"/>
              <a:gd name="connsiteX7" fmla="*/ 6199322 w 6881248"/>
              <a:gd name="connsiteY7" fmla="*/ 110561 h 4763116"/>
              <a:gd name="connsiteX8" fmla="*/ 6881248 w 6881248"/>
              <a:gd name="connsiteY8" fmla="*/ 51631 h 4763116"/>
              <a:gd name="connsiteX0" fmla="*/ 0 w 6881248"/>
              <a:gd name="connsiteY0" fmla="*/ 4763116 h 4763116"/>
              <a:gd name="connsiteX1" fmla="*/ 991892 w 6881248"/>
              <a:gd name="connsiteY1" fmla="*/ 3546499 h 4763116"/>
              <a:gd name="connsiteX2" fmla="*/ 2014780 w 6881248"/>
              <a:gd name="connsiteY2" fmla="*/ 3154417 h 4763116"/>
              <a:gd name="connsiteX3" fmla="*/ 1876610 w 6881248"/>
              <a:gd name="connsiteY3" fmla="*/ 3004117 h 4763116"/>
              <a:gd name="connsiteX4" fmla="*/ 2743200 w 6881248"/>
              <a:gd name="connsiteY4" fmla="*/ 2608851 h 4763116"/>
              <a:gd name="connsiteX5" fmla="*/ 3727342 w 6881248"/>
              <a:gd name="connsiteY5" fmla="*/ 2236892 h 4763116"/>
              <a:gd name="connsiteX6" fmla="*/ 4347275 w 6881248"/>
              <a:gd name="connsiteY6" fmla="*/ 1082330 h 4763116"/>
              <a:gd name="connsiteX7" fmla="*/ 5455403 w 6881248"/>
              <a:gd name="connsiteY7" fmla="*/ 714995 h 4763116"/>
              <a:gd name="connsiteX8" fmla="*/ 6199322 w 6881248"/>
              <a:gd name="connsiteY8" fmla="*/ 110561 h 4763116"/>
              <a:gd name="connsiteX9" fmla="*/ 6881248 w 6881248"/>
              <a:gd name="connsiteY9" fmla="*/ 51631 h 4763116"/>
              <a:gd name="connsiteX0" fmla="*/ 0 w 6881248"/>
              <a:gd name="connsiteY0" fmla="*/ 4763116 h 4763116"/>
              <a:gd name="connsiteX1" fmla="*/ 991892 w 6881248"/>
              <a:gd name="connsiteY1" fmla="*/ 3546499 h 4763116"/>
              <a:gd name="connsiteX2" fmla="*/ 1409610 w 6881248"/>
              <a:gd name="connsiteY2" fmla="*/ 3154417 h 4763116"/>
              <a:gd name="connsiteX3" fmla="*/ 1876610 w 6881248"/>
              <a:gd name="connsiteY3" fmla="*/ 3004117 h 4763116"/>
              <a:gd name="connsiteX4" fmla="*/ 2743200 w 6881248"/>
              <a:gd name="connsiteY4" fmla="*/ 2608851 h 4763116"/>
              <a:gd name="connsiteX5" fmla="*/ 3727342 w 6881248"/>
              <a:gd name="connsiteY5" fmla="*/ 2236892 h 4763116"/>
              <a:gd name="connsiteX6" fmla="*/ 4347275 w 6881248"/>
              <a:gd name="connsiteY6" fmla="*/ 1082330 h 4763116"/>
              <a:gd name="connsiteX7" fmla="*/ 5455403 w 6881248"/>
              <a:gd name="connsiteY7" fmla="*/ 714995 h 4763116"/>
              <a:gd name="connsiteX8" fmla="*/ 6199322 w 6881248"/>
              <a:gd name="connsiteY8" fmla="*/ 110561 h 4763116"/>
              <a:gd name="connsiteX9" fmla="*/ 6881248 w 6881248"/>
              <a:gd name="connsiteY9" fmla="*/ 51631 h 4763116"/>
              <a:gd name="connsiteX0" fmla="*/ 0 w 6881248"/>
              <a:gd name="connsiteY0" fmla="*/ 4763116 h 4763116"/>
              <a:gd name="connsiteX1" fmla="*/ 1378479 w 6881248"/>
              <a:gd name="connsiteY1" fmla="*/ 4462483 h 4763116"/>
              <a:gd name="connsiteX2" fmla="*/ 1409610 w 6881248"/>
              <a:gd name="connsiteY2" fmla="*/ 3154417 h 4763116"/>
              <a:gd name="connsiteX3" fmla="*/ 1876610 w 6881248"/>
              <a:gd name="connsiteY3" fmla="*/ 3004117 h 4763116"/>
              <a:gd name="connsiteX4" fmla="*/ 2743200 w 6881248"/>
              <a:gd name="connsiteY4" fmla="*/ 2608851 h 4763116"/>
              <a:gd name="connsiteX5" fmla="*/ 3727342 w 6881248"/>
              <a:gd name="connsiteY5" fmla="*/ 2236892 h 4763116"/>
              <a:gd name="connsiteX6" fmla="*/ 4347275 w 6881248"/>
              <a:gd name="connsiteY6" fmla="*/ 1082330 h 4763116"/>
              <a:gd name="connsiteX7" fmla="*/ 5455403 w 6881248"/>
              <a:gd name="connsiteY7" fmla="*/ 714995 h 4763116"/>
              <a:gd name="connsiteX8" fmla="*/ 6199322 w 6881248"/>
              <a:gd name="connsiteY8" fmla="*/ 110561 h 4763116"/>
              <a:gd name="connsiteX9" fmla="*/ 6881248 w 6881248"/>
              <a:gd name="connsiteY9" fmla="*/ 51631 h 4763116"/>
              <a:gd name="connsiteX0" fmla="*/ 0 w 6881248"/>
              <a:gd name="connsiteY0" fmla="*/ 4763116 h 4763116"/>
              <a:gd name="connsiteX1" fmla="*/ 1378479 w 6881248"/>
              <a:gd name="connsiteY1" fmla="*/ 4462483 h 4763116"/>
              <a:gd name="connsiteX2" fmla="*/ 2028149 w 6881248"/>
              <a:gd name="connsiteY2" fmla="*/ 3520811 h 4763116"/>
              <a:gd name="connsiteX3" fmla="*/ 1876610 w 6881248"/>
              <a:gd name="connsiteY3" fmla="*/ 3004117 h 4763116"/>
              <a:gd name="connsiteX4" fmla="*/ 2743200 w 6881248"/>
              <a:gd name="connsiteY4" fmla="*/ 2608851 h 4763116"/>
              <a:gd name="connsiteX5" fmla="*/ 3727342 w 6881248"/>
              <a:gd name="connsiteY5" fmla="*/ 2236892 h 4763116"/>
              <a:gd name="connsiteX6" fmla="*/ 4347275 w 6881248"/>
              <a:gd name="connsiteY6" fmla="*/ 1082330 h 4763116"/>
              <a:gd name="connsiteX7" fmla="*/ 5455403 w 6881248"/>
              <a:gd name="connsiteY7" fmla="*/ 714995 h 4763116"/>
              <a:gd name="connsiteX8" fmla="*/ 6199322 w 6881248"/>
              <a:gd name="connsiteY8" fmla="*/ 110561 h 4763116"/>
              <a:gd name="connsiteX9" fmla="*/ 6881248 w 6881248"/>
              <a:gd name="connsiteY9" fmla="*/ 51631 h 4763116"/>
              <a:gd name="connsiteX0" fmla="*/ 0 w 6881248"/>
              <a:gd name="connsiteY0" fmla="*/ 4763116 h 4763116"/>
              <a:gd name="connsiteX1" fmla="*/ 1378479 w 6881248"/>
              <a:gd name="connsiteY1" fmla="*/ 4462483 h 4763116"/>
              <a:gd name="connsiteX2" fmla="*/ 2028149 w 6881248"/>
              <a:gd name="connsiteY2" fmla="*/ 3520811 h 4763116"/>
              <a:gd name="connsiteX3" fmla="*/ 1876610 w 6881248"/>
              <a:gd name="connsiteY3" fmla="*/ 3004117 h 4763116"/>
              <a:gd name="connsiteX4" fmla="*/ 2581932 w 6881248"/>
              <a:gd name="connsiteY4" fmla="*/ 3089363 h 4763116"/>
              <a:gd name="connsiteX5" fmla="*/ 2743200 w 6881248"/>
              <a:gd name="connsiteY5" fmla="*/ 2608851 h 4763116"/>
              <a:gd name="connsiteX6" fmla="*/ 3727342 w 6881248"/>
              <a:gd name="connsiteY6" fmla="*/ 2236892 h 4763116"/>
              <a:gd name="connsiteX7" fmla="*/ 4347275 w 6881248"/>
              <a:gd name="connsiteY7" fmla="*/ 1082330 h 4763116"/>
              <a:gd name="connsiteX8" fmla="*/ 5455403 w 6881248"/>
              <a:gd name="connsiteY8" fmla="*/ 714995 h 4763116"/>
              <a:gd name="connsiteX9" fmla="*/ 6199322 w 6881248"/>
              <a:gd name="connsiteY9" fmla="*/ 110561 h 4763116"/>
              <a:gd name="connsiteX10" fmla="*/ 6881248 w 6881248"/>
              <a:gd name="connsiteY10" fmla="*/ 51631 h 4763116"/>
              <a:gd name="connsiteX0" fmla="*/ 0 w 6881248"/>
              <a:gd name="connsiteY0" fmla="*/ 4763116 h 4763116"/>
              <a:gd name="connsiteX1" fmla="*/ 1378479 w 6881248"/>
              <a:gd name="connsiteY1" fmla="*/ 4462483 h 4763116"/>
              <a:gd name="connsiteX2" fmla="*/ 2028149 w 6881248"/>
              <a:gd name="connsiteY2" fmla="*/ 3520811 h 4763116"/>
              <a:gd name="connsiteX3" fmla="*/ 2495149 w 6881248"/>
              <a:gd name="connsiteY3" fmla="*/ 3278912 h 4763116"/>
              <a:gd name="connsiteX4" fmla="*/ 2581932 w 6881248"/>
              <a:gd name="connsiteY4" fmla="*/ 3089363 h 4763116"/>
              <a:gd name="connsiteX5" fmla="*/ 2743200 w 6881248"/>
              <a:gd name="connsiteY5" fmla="*/ 2608851 h 4763116"/>
              <a:gd name="connsiteX6" fmla="*/ 3727342 w 6881248"/>
              <a:gd name="connsiteY6" fmla="*/ 2236892 h 4763116"/>
              <a:gd name="connsiteX7" fmla="*/ 4347275 w 6881248"/>
              <a:gd name="connsiteY7" fmla="*/ 1082330 h 4763116"/>
              <a:gd name="connsiteX8" fmla="*/ 5455403 w 6881248"/>
              <a:gd name="connsiteY8" fmla="*/ 714995 h 4763116"/>
              <a:gd name="connsiteX9" fmla="*/ 6199322 w 6881248"/>
              <a:gd name="connsiteY9" fmla="*/ 110561 h 4763116"/>
              <a:gd name="connsiteX10" fmla="*/ 6881248 w 6881248"/>
              <a:gd name="connsiteY10" fmla="*/ 51631 h 4763116"/>
              <a:gd name="connsiteX0" fmla="*/ 0 w 6881248"/>
              <a:gd name="connsiteY0" fmla="*/ 4763116 h 4763116"/>
              <a:gd name="connsiteX1" fmla="*/ 2028149 w 6881248"/>
              <a:gd name="connsiteY1" fmla="*/ 3520811 h 4763116"/>
              <a:gd name="connsiteX2" fmla="*/ 2495149 w 6881248"/>
              <a:gd name="connsiteY2" fmla="*/ 3278912 h 4763116"/>
              <a:gd name="connsiteX3" fmla="*/ 2581932 w 6881248"/>
              <a:gd name="connsiteY3" fmla="*/ 3089363 h 4763116"/>
              <a:gd name="connsiteX4" fmla="*/ 2743200 w 6881248"/>
              <a:gd name="connsiteY4" fmla="*/ 2608851 h 4763116"/>
              <a:gd name="connsiteX5" fmla="*/ 3727342 w 6881248"/>
              <a:gd name="connsiteY5" fmla="*/ 2236892 h 4763116"/>
              <a:gd name="connsiteX6" fmla="*/ 4347275 w 6881248"/>
              <a:gd name="connsiteY6" fmla="*/ 1082330 h 4763116"/>
              <a:gd name="connsiteX7" fmla="*/ 5455403 w 6881248"/>
              <a:gd name="connsiteY7" fmla="*/ 714995 h 4763116"/>
              <a:gd name="connsiteX8" fmla="*/ 6199322 w 6881248"/>
              <a:gd name="connsiteY8" fmla="*/ 110561 h 4763116"/>
              <a:gd name="connsiteX9" fmla="*/ 6881248 w 6881248"/>
              <a:gd name="connsiteY9" fmla="*/ 51631 h 4763116"/>
              <a:gd name="connsiteX0" fmla="*/ 0 w 6881248"/>
              <a:gd name="connsiteY0" fmla="*/ 4763116 h 4763116"/>
              <a:gd name="connsiteX1" fmla="*/ 1177658 w 6881248"/>
              <a:gd name="connsiteY1" fmla="*/ 4759222 h 4763116"/>
              <a:gd name="connsiteX2" fmla="*/ 2495149 w 6881248"/>
              <a:gd name="connsiteY2" fmla="*/ 3278912 h 4763116"/>
              <a:gd name="connsiteX3" fmla="*/ 2581932 w 6881248"/>
              <a:gd name="connsiteY3" fmla="*/ 3089363 h 4763116"/>
              <a:gd name="connsiteX4" fmla="*/ 2743200 w 6881248"/>
              <a:gd name="connsiteY4" fmla="*/ 2608851 h 4763116"/>
              <a:gd name="connsiteX5" fmla="*/ 3727342 w 6881248"/>
              <a:gd name="connsiteY5" fmla="*/ 2236892 h 4763116"/>
              <a:gd name="connsiteX6" fmla="*/ 4347275 w 6881248"/>
              <a:gd name="connsiteY6" fmla="*/ 1082330 h 4763116"/>
              <a:gd name="connsiteX7" fmla="*/ 5455403 w 6881248"/>
              <a:gd name="connsiteY7" fmla="*/ 714995 h 4763116"/>
              <a:gd name="connsiteX8" fmla="*/ 6199322 w 6881248"/>
              <a:gd name="connsiteY8" fmla="*/ 110561 h 4763116"/>
              <a:gd name="connsiteX9" fmla="*/ 6881248 w 6881248"/>
              <a:gd name="connsiteY9" fmla="*/ 51631 h 4763116"/>
              <a:gd name="connsiteX0" fmla="*/ 0 w 6881248"/>
              <a:gd name="connsiteY0" fmla="*/ 4763116 h 4763116"/>
              <a:gd name="connsiteX1" fmla="*/ 1177658 w 6881248"/>
              <a:gd name="connsiteY1" fmla="*/ 4759222 h 4763116"/>
              <a:gd name="connsiteX2" fmla="*/ 2495149 w 6881248"/>
              <a:gd name="connsiteY2" fmla="*/ 3278912 h 4763116"/>
              <a:gd name="connsiteX3" fmla="*/ 2743200 w 6881248"/>
              <a:gd name="connsiteY3" fmla="*/ 2608851 h 4763116"/>
              <a:gd name="connsiteX4" fmla="*/ 3727342 w 6881248"/>
              <a:gd name="connsiteY4" fmla="*/ 2236892 h 4763116"/>
              <a:gd name="connsiteX5" fmla="*/ 4347275 w 6881248"/>
              <a:gd name="connsiteY5" fmla="*/ 1082330 h 4763116"/>
              <a:gd name="connsiteX6" fmla="*/ 5455403 w 6881248"/>
              <a:gd name="connsiteY6" fmla="*/ 714995 h 4763116"/>
              <a:gd name="connsiteX7" fmla="*/ 6199322 w 6881248"/>
              <a:gd name="connsiteY7" fmla="*/ 110561 h 4763116"/>
              <a:gd name="connsiteX8" fmla="*/ 6881248 w 6881248"/>
              <a:gd name="connsiteY8" fmla="*/ 51631 h 4763116"/>
              <a:gd name="connsiteX0" fmla="*/ 0 w 6881248"/>
              <a:gd name="connsiteY0" fmla="*/ 4763116 h 4763116"/>
              <a:gd name="connsiteX1" fmla="*/ 1177658 w 6881248"/>
              <a:gd name="connsiteY1" fmla="*/ 4759222 h 4763116"/>
              <a:gd name="connsiteX2" fmla="*/ 2495149 w 6881248"/>
              <a:gd name="connsiteY2" fmla="*/ 3278912 h 4763116"/>
              <a:gd name="connsiteX3" fmla="*/ 3727342 w 6881248"/>
              <a:gd name="connsiteY3" fmla="*/ 2236892 h 4763116"/>
              <a:gd name="connsiteX4" fmla="*/ 4347275 w 6881248"/>
              <a:gd name="connsiteY4" fmla="*/ 1082330 h 4763116"/>
              <a:gd name="connsiteX5" fmla="*/ 5455403 w 6881248"/>
              <a:gd name="connsiteY5" fmla="*/ 714995 h 4763116"/>
              <a:gd name="connsiteX6" fmla="*/ 6199322 w 6881248"/>
              <a:gd name="connsiteY6" fmla="*/ 110561 h 4763116"/>
              <a:gd name="connsiteX7" fmla="*/ 6881248 w 6881248"/>
              <a:gd name="connsiteY7" fmla="*/ 51631 h 4763116"/>
              <a:gd name="connsiteX0" fmla="*/ 0 w 6881248"/>
              <a:gd name="connsiteY0" fmla="*/ 4763116 h 4763116"/>
              <a:gd name="connsiteX1" fmla="*/ 1177658 w 6881248"/>
              <a:gd name="connsiteY1" fmla="*/ 4759222 h 4763116"/>
              <a:gd name="connsiteX2" fmla="*/ 2495149 w 6881248"/>
              <a:gd name="connsiteY2" fmla="*/ 3278912 h 4763116"/>
              <a:gd name="connsiteX3" fmla="*/ 3727342 w 6881248"/>
              <a:gd name="connsiteY3" fmla="*/ 2236892 h 4763116"/>
              <a:gd name="connsiteX4" fmla="*/ 5455403 w 6881248"/>
              <a:gd name="connsiteY4" fmla="*/ 714995 h 4763116"/>
              <a:gd name="connsiteX5" fmla="*/ 6199322 w 6881248"/>
              <a:gd name="connsiteY5" fmla="*/ 110561 h 4763116"/>
              <a:gd name="connsiteX6" fmla="*/ 6881248 w 6881248"/>
              <a:gd name="connsiteY6" fmla="*/ 51631 h 4763116"/>
              <a:gd name="connsiteX0" fmla="*/ 0 w 6881248"/>
              <a:gd name="connsiteY0" fmla="*/ 4974085 h 4974085"/>
              <a:gd name="connsiteX1" fmla="*/ 1177658 w 6881248"/>
              <a:gd name="connsiteY1" fmla="*/ 4970191 h 4974085"/>
              <a:gd name="connsiteX2" fmla="*/ 2495149 w 6881248"/>
              <a:gd name="connsiteY2" fmla="*/ 3489881 h 4974085"/>
              <a:gd name="connsiteX3" fmla="*/ 3727342 w 6881248"/>
              <a:gd name="connsiteY3" fmla="*/ 2447861 h 4974085"/>
              <a:gd name="connsiteX4" fmla="*/ 5300769 w 6881248"/>
              <a:gd name="connsiteY4" fmla="*/ 354390 h 4974085"/>
              <a:gd name="connsiteX5" fmla="*/ 6199322 w 6881248"/>
              <a:gd name="connsiteY5" fmla="*/ 321530 h 4974085"/>
              <a:gd name="connsiteX6" fmla="*/ 6881248 w 6881248"/>
              <a:gd name="connsiteY6" fmla="*/ 262600 h 4974085"/>
              <a:gd name="connsiteX0" fmla="*/ 0 w 6881248"/>
              <a:gd name="connsiteY0" fmla="*/ 4983905 h 4983905"/>
              <a:gd name="connsiteX1" fmla="*/ 1177658 w 6881248"/>
              <a:gd name="connsiteY1" fmla="*/ 4980011 h 4983905"/>
              <a:gd name="connsiteX2" fmla="*/ 2495149 w 6881248"/>
              <a:gd name="connsiteY2" fmla="*/ 3499701 h 4983905"/>
              <a:gd name="connsiteX3" fmla="*/ 3727342 w 6881248"/>
              <a:gd name="connsiteY3" fmla="*/ 2457681 h 4983905"/>
              <a:gd name="connsiteX4" fmla="*/ 5300769 w 6881248"/>
              <a:gd name="connsiteY4" fmla="*/ 364210 h 4983905"/>
              <a:gd name="connsiteX5" fmla="*/ 6881248 w 6881248"/>
              <a:gd name="connsiteY5" fmla="*/ 272420 h 4983905"/>
              <a:gd name="connsiteX0" fmla="*/ 0 w 6881248"/>
              <a:gd name="connsiteY0" fmla="*/ 5010615 h 5010615"/>
              <a:gd name="connsiteX1" fmla="*/ 1177658 w 6881248"/>
              <a:gd name="connsiteY1" fmla="*/ 5006721 h 5010615"/>
              <a:gd name="connsiteX2" fmla="*/ 2495149 w 6881248"/>
              <a:gd name="connsiteY2" fmla="*/ 3526411 h 5010615"/>
              <a:gd name="connsiteX3" fmla="*/ 3727342 w 6881248"/>
              <a:gd name="connsiteY3" fmla="*/ 2484391 h 5010615"/>
              <a:gd name="connsiteX4" fmla="*/ 5300769 w 6881248"/>
              <a:gd name="connsiteY4" fmla="*/ 390920 h 5010615"/>
              <a:gd name="connsiteX5" fmla="*/ 6881248 w 6881248"/>
              <a:gd name="connsiteY5" fmla="*/ 138872 h 5010615"/>
              <a:gd name="connsiteX0" fmla="*/ 0 w 6881248"/>
              <a:gd name="connsiteY0" fmla="*/ 5010615 h 5010615"/>
              <a:gd name="connsiteX1" fmla="*/ 1177658 w 6881248"/>
              <a:gd name="connsiteY1" fmla="*/ 5006721 h 5010615"/>
              <a:gd name="connsiteX2" fmla="*/ 2495149 w 6881248"/>
              <a:gd name="connsiteY2" fmla="*/ 3526411 h 5010615"/>
              <a:gd name="connsiteX3" fmla="*/ 5300769 w 6881248"/>
              <a:gd name="connsiteY3" fmla="*/ 390920 h 5010615"/>
              <a:gd name="connsiteX4" fmla="*/ 6881248 w 6881248"/>
              <a:gd name="connsiteY4" fmla="*/ 138872 h 5010615"/>
              <a:gd name="connsiteX0" fmla="*/ 0 w 6881248"/>
              <a:gd name="connsiteY0" fmla="*/ 5010615 h 5010615"/>
              <a:gd name="connsiteX1" fmla="*/ 1177658 w 6881248"/>
              <a:gd name="connsiteY1" fmla="*/ 5006721 h 5010615"/>
              <a:gd name="connsiteX2" fmla="*/ 2495149 w 6881248"/>
              <a:gd name="connsiteY2" fmla="*/ 3526411 h 5010615"/>
              <a:gd name="connsiteX3" fmla="*/ 5300769 w 6881248"/>
              <a:gd name="connsiteY3" fmla="*/ 390920 h 5010615"/>
              <a:gd name="connsiteX4" fmla="*/ 6881248 w 6881248"/>
              <a:gd name="connsiteY4" fmla="*/ 5323 h 501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1248" h="5010615">
                <a:moveTo>
                  <a:pt x="0" y="5010615"/>
                </a:moveTo>
                <a:lnTo>
                  <a:pt x="1177658" y="5006721"/>
                </a:lnTo>
                <a:cubicBezTo>
                  <a:pt x="1593516" y="4759354"/>
                  <a:pt x="1807964" y="4295711"/>
                  <a:pt x="2495149" y="3526411"/>
                </a:cubicBezTo>
                <a:cubicBezTo>
                  <a:pt x="3182334" y="2757111"/>
                  <a:pt x="4569753" y="955510"/>
                  <a:pt x="5300769" y="390920"/>
                </a:cubicBezTo>
                <a:cubicBezTo>
                  <a:pt x="5826420" y="0"/>
                  <a:pt x="6551982" y="24446"/>
                  <a:pt x="6881248" y="5323"/>
                </a:cubicBezTo>
              </a:path>
            </a:pathLst>
          </a:custGeom>
          <a:ln>
            <a:solidFill>
              <a:srgbClr val="FF0000"/>
            </a:solidFill>
            <a:prstDash val="solid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508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20"/>
          <p:cNvSpPr txBox="1">
            <a:spLocks noChangeArrowheads="1"/>
          </p:cNvSpPr>
          <p:nvPr/>
        </p:nvSpPr>
        <p:spPr bwMode="auto">
          <a:xfrm>
            <a:off x="748608" y="4051351"/>
            <a:ext cx="932725" cy="55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508" dirty="0">
                <a:cs typeface="Arial" charset="0"/>
              </a:rPr>
              <a:t>Внешняя команда</a:t>
            </a:r>
            <a:endParaRPr lang="en-US" sz="1508" dirty="0">
              <a:cs typeface="Arial" charset="0"/>
            </a:endParaRPr>
          </a:p>
        </p:txBody>
      </p:sp>
      <p:sp>
        <p:nvSpPr>
          <p:cNvPr id="35" name="TextBox 22"/>
          <p:cNvSpPr txBox="1">
            <a:spLocks noChangeArrowheads="1"/>
          </p:cNvSpPr>
          <p:nvPr/>
        </p:nvSpPr>
        <p:spPr bwMode="auto">
          <a:xfrm>
            <a:off x="6620520" y="4112323"/>
            <a:ext cx="1276505" cy="55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508" dirty="0">
                <a:cs typeface="Arial" charset="0"/>
              </a:rPr>
              <a:t>Внутренняя команда</a:t>
            </a:r>
            <a:endParaRPr lang="en-US" sz="1508" dirty="0">
              <a:cs typeface="Arial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681092" y="4063612"/>
            <a:ext cx="6474916" cy="1749154"/>
          </a:xfrm>
          <a:custGeom>
            <a:avLst/>
            <a:gdLst>
              <a:gd name="connsiteX0" fmla="*/ 0 w 6950990"/>
              <a:gd name="connsiteY0" fmla="*/ 1379349 h 1379349"/>
              <a:gd name="connsiteX1" fmla="*/ 976393 w 6950990"/>
              <a:gd name="connsiteY1" fmla="*/ 883404 h 1379349"/>
              <a:gd name="connsiteX2" fmla="*/ 1968285 w 6950990"/>
              <a:gd name="connsiteY2" fmla="*/ 743919 h 1379349"/>
              <a:gd name="connsiteX3" fmla="*/ 3665349 w 6950990"/>
              <a:gd name="connsiteY3" fmla="*/ 426204 h 1379349"/>
              <a:gd name="connsiteX4" fmla="*/ 5191932 w 6950990"/>
              <a:gd name="connsiteY4" fmla="*/ 294468 h 1379349"/>
              <a:gd name="connsiteX5" fmla="*/ 6269065 w 6950990"/>
              <a:gd name="connsiteY5" fmla="*/ 85241 h 1379349"/>
              <a:gd name="connsiteX6" fmla="*/ 6950990 w 6950990"/>
              <a:gd name="connsiteY6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1968285 w 6950990"/>
              <a:gd name="connsiteY2" fmla="*/ 743919 h 1379349"/>
              <a:gd name="connsiteX3" fmla="*/ 3665349 w 6950990"/>
              <a:gd name="connsiteY3" fmla="*/ 426204 h 1379349"/>
              <a:gd name="connsiteX4" fmla="*/ 5191932 w 6950990"/>
              <a:gd name="connsiteY4" fmla="*/ 294468 h 1379349"/>
              <a:gd name="connsiteX5" fmla="*/ 6269065 w 6950990"/>
              <a:gd name="connsiteY5" fmla="*/ 85241 h 1379349"/>
              <a:gd name="connsiteX6" fmla="*/ 6950990 w 6950990"/>
              <a:gd name="connsiteY6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2514992 w 6950990"/>
              <a:gd name="connsiteY2" fmla="*/ 743919 h 1379349"/>
              <a:gd name="connsiteX3" fmla="*/ 3665349 w 6950990"/>
              <a:gd name="connsiteY3" fmla="*/ 426204 h 1379349"/>
              <a:gd name="connsiteX4" fmla="*/ 5191932 w 6950990"/>
              <a:gd name="connsiteY4" fmla="*/ 294468 h 1379349"/>
              <a:gd name="connsiteX5" fmla="*/ 6269065 w 6950990"/>
              <a:gd name="connsiteY5" fmla="*/ 85241 h 1379349"/>
              <a:gd name="connsiteX6" fmla="*/ 6950990 w 6950990"/>
              <a:gd name="connsiteY6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2514992 w 6950990"/>
              <a:gd name="connsiteY2" fmla="*/ 743919 h 1379349"/>
              <a:gd name="connsiteX3" fmla="*/ 3665349 w 6950990"/>
              <a:gd name="connsiteY3" fmla="*/ 284548 h 1379349"/>
              <a:gd name="connsiteX4" fmla="*/ 5191932 w 6950990"/>
              <a:gd name="connsiteY4" fmla="*/ 294468 h 1379349"/>
              <a:gd name="connsiteX5" fmla="*/ 6269065 w 6950990"/>
              <a:gd name="connsiteY5" fmla="*/ 85241 h 1379349"/>
              <a:gd name="connsiteX6" fmla="*/ 6950990 w 6950990"/>
              <a:gd name="connsiteY6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2514992 w 6950990"/>
              <a:gd name="connsiteY2" fmla="*/ 743919 h 1379349"/>
              <a:gd name="connsiteX3" fmla="*/ 3665349 w 6950990"/>
              <a:gd name="connsiteY3" fmla="*/ 284548 h 1379349"/>
              <a:gd name="connsiteX4" fmla="*/ 5191933 w 6950990"/>
              <a:gd name="connsiteY4" fmla="*/ 152812 h 1379349"/>
              <a:gd name="connsiteX5" fmla="*/ 6269065 w 6950990"/>
              <a:gd name="connsiteY5" fmla="*/ 85241 h 1379349"/>
              <a:gd name="connsiteX6" fmla="*/ 6950990 w 6950990"/>
              <a:gd name="connsiteY6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2514992 w 6950990"/>
              <a:gd name="connsiteY2" fmla="*/ 743919 h 1379349"/>
              <a:gd name="connsiteX3" fmla="*/ 3665349 w 6950990"/>
              <a:gd name="connsiteY3" fmla="*/ 284548 h 1379349"/>
              <a:gd name="connsiteX4" fmla="*/ 6269065 w 6950990"/>
              <a:gd name="connsiteY4" fmla="*/ 85241 h 1379349"/>
              <a:gd name="connsiteX5" fmla="*/ 6950990 w 6950990"/>
              <a:gd name="connsiteY5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2514992 w 6950990"/>
              <a:gd name="connsiteY2" fmla="*/ 743919 h 1379349"/>
              <a:gd name="connsiteX3" fmla="*/ 3665349 w 6950990"/>
              <a:gd name="connsiteY3" fmla="*/ 284548 h 1379349"/>
              <a:gd name="connsiteX4" fmla="*/ 6269065 w 6950990"/>
              <a:gd name="connsiteY4" fmla="*/ 85241 h 1379349"/>
              <a:gd name="connsiteX5" fmla="*/ 6950990 w 6950990"/>
              <a:gd name="connsiteY5" fmla="*/ 0 h 1379349"/>
              <a:gd name="connsiteX0" fmla="*/ 0 w 6950990"/>
              <a:gd name="connsiteY0" fmla="*/ 1379349 h 1379349"/>
              <a:gd name="connsiteX1" fmla="*/ 1444999 w 6950990"/>
              <a:gd name="connsiteY1" fmla="*/ 1166717 h 1379349"/>
              <a:gd name="connsiteX2" fmla="*/ 2514992 w 6950990"/>
              <a:gd name="connsiteY2" fmla="*/ 743919 h 1379349"/>
              <a:gd name="connsiteX3" fmla="*/ 3665349 w 6950990"/>
              <a:gd name="connsiteY3" fmla="*/ 284548 h 1379349"/>
              <a:gd name="connsiteX4" fmla="*/ 6950990 w 6950990"/>
              <a:gd name="connsiteY4" fmla="*/ 0 h 1379349"/>
              <a:gd name="connsiteX0" fmla="*/ 0 w 6950990"/>
              <a:gd name="connsiteY0" fmla="*/ 1379349 h 1379349"/>
              <a:gd name="connsiteX1" fmla="*/ 1444999 w 6950990"/>
              <a:gd name="connsiteY1" fmla="*/ 1095889 h 1379349"/>
              <a:gd name="connsiteX2" fmla="*/ 2514992 w 6950990"/>
              <a:gd name="connsiteY2" fmla="*/ 743919 h 1379349"/>
              <a:gd name="connsiteX3" fmla="*/ 3665349 w 6950990"/>
              <a:gd name="connsiteY3" fmla="*/ 284548 h 1379349"/>
              <a:gd name="connsiteX4" fmla="*/ 6950990 w 6950990"/>
              <a:gd name="connsiteY4" fmla="*/ 0 h 1379349"/>
              <a:gd name="connsiteX0" fmla="*/ 0 w 6950990"/>
              <a:gd name="connsiteY0" fmla="*/ 1379349 h 1379349"/>
              <a:gd name="connsiteX1" fmla="*/ 1444999 w 6950990"/>
              <a:gd name="connsiteY1" fmla="*/ 1095889 h 1379349"/>
              <a:gd name="connsiteX2" fmla="*/ 2514992 w 6950990"/>
              <a:gd name="connsiteY2" fmla="*/ 637677 h 1379349"/>
              <a:gd name="connsiteX3" fmla="*/ 3665349 w 6950990"/>
              <a:gd name="connsiteY3" fmla="*/ 284548 h 1379349"/>
              <a:gd name="connsiteX4" fmla="*/ 6950990 w 6950990"/>
              <a:gd name="connsiteY4" fmla="*/ 0 h 137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0990" h="1379349">
                <a:moveTo>
                  <a:pt x="0" y="1379349"/>
                </a:moveTo>
                <a:cubicBezTo>
                  <a:pt x="324173" y="1184329"/>
                  <a:pt x="1025834" y="1219501"/>
                  <a:pt x="1444999" y="1095889"/>
                </a:cubicBezTo>
                <a:cubicBezTo>
                  <a:pt x="1864164" y="972277"/>
                  <a:pt x="2144934" y="772900"/>
                  <a:pt x="2514992" y="637677"/>
                </a:cubicBezTo>
                <a:cubicBezTo>
                  <a:pt x="2885050" y="502454"/>
                  <a:pt x="2926016" y="390827"/>
                  <a:pt x="3665349" y="284548"/>
                </a:cubicBezTo>
                <a:cubicBezTo>
                  <a:pt x="4404682" y="178269"/>
                  <a:pt x="6266481" y="59281"/>
                  <a:pt x="6950990" y="0"/>
                </a:cubicBezTo>
              </a:path>
            </a:pathLst>
          </a:custGeom>
          <a:ln>
            <a:solidFill>
              <a:srgbClr val="00B0F0"/>
            </a:solidFill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508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5400000" flipH="1" flipV="1">
            <a:off x="2096036" y="5835011"/>
            <a:ext cx="285867" cy="149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4"/>
          <p:cNvSpPr txBox="1">
            <a:spLocks noChangeArrowheads="1"/>
          </p:cNvSpPr>
          <p:nvPr/>
        </p:nvSpPr>
        <p:spPr bwMode="auto">
          <a:xfrm>
            <a:off x="873242" y="5908347"/>
            <a:ext cx="1492716" cy="32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8" dirty="0">
                <a:cs typeface="Arial" charset="0"/>
              </a:rPr>
              <a:t>Начальная фаза</a:t>
            </a:r>
            <a:endParaRPr lang="en-US" sz="1508" dirty="0">
              <a:cs typeface="Arial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 flipH="1" flipV="1">
            <a:off x="5185197" y="5835011"/>
            <a:ext cx="285867" cy="149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6"/>
          <p:cNvSpPr txBox="1">
            <a:spLocks noChangeArrowheads="1"/>
          </p:cNvSpPr>
          <p:nvPr/>
        </p:nvSpPr>
        <p:spPr bwMode="auto">
          <a:xfrm>
            <a:off x="2669267" y="5908347"/>
            <a:ext cx="1489510" cy="32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8" dirty="0">
                <a:cs typeface="Arial" charset="0"/>
              </a:rPr>
              <a:t>Проектная фаза</a:t>
            </a:r>
            <a:endParaRPr lang="en-US" sz="1508" dirty="0">
              <a:cs typeface="Arial" charset="0"/>
            </a:endParaRPr>
          </a:p>
        </p:txBody>
      </p:sp>
      <p:sp>
        <p:nvSpPr>
          <p:cNvPr id="41" name="TextBox 18"/>
          <p:cNvSpPr txBox="1">
            <a:spLocks noChangeArrowheads="1"/>
          </p:cNvSpPr>
          <p:nvPr/>
        </p:nvSpPr>
        <p:spPr bwMode="auto">
          <a:xfrm>
            <a:off x="5542906" y="5908347"/>
            <a:ext cx="1856214" cy="32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8" dirty="0">
                <a:cs typeface="Arial" charset="0"/>
              </a:rPr>
              <a:t>Эволюционная фаза</a:t>
            </a:r>
            <a:endParaRPr lang="en-US" sz="1508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0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3207" y="1159040"/>
            <a:ext cx="8558861" cy="400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Контекст</a:t>
            </a:r>
            <a:endParaRPr lang="en-US" dirty="0" smtClean="0"/>
          </a:p>
          <a:p>
            <a:r>
              <a:rPr lang="ru-RU" dirty="0" smtClean="0"/>
              <a:t>Артефакты бизнес-архитектуры</a:t>
            </a:r>
            <a:endParaRPr lang="en-US" dirty="0" smtClean="0"/>
          </a:p>
          <a:p>
            <a:r>
              <a:rPr lang="ru-RU" dirty="0" smtClean="0"/>
              <a:t>Паттерны бизнес-архитектуры</a:t>
            </a:r>
            <a:endParaRPr lang="en-US" dirty="0"/>
          </a:p>
          <a:p>
            <a:r>
              <a:rPr lang="ru-RU" dirty="0" smtClean="0"/>
              <a:t>Системно-образующие артефакты </a:t>
            </a:r>
            <a:endParaRPr lang="en-US" dirty="0" smtClean="0"/>
          </a:p>
          <a:p>
            <a:r>
              <a:rPr lang="ru-RU" dirty="0" smtClean="0"/>
              <a:t>Заключение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1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485" y="538162"/>
            <a:ext cx="3957782" cy="5531011"/>
          </a:xfrm>
        </p:spPr>
        <p:txBody>
          <a:bodyPr>
            <a:normAutofit/>
          </a:bodyPr>
          <a:lstStyle/>
          <a:p>
            <a:r>
              <a:rPr lang="en-GB" dirty="0"/>
              <a:t>Strategy artefacts</a:t>
            </a:r>
          </a:p>
          <a:p>
            <a:pPr lvl="1">
              <a:spcBef>
                <a:spcPts val="0"/>
              </a:spcBef>
            </a:pPr>
            <a:r>
              <a:rPr lang="en-GB" sz="2200" dirty="0" smtClean="0"/>
              <a:t>business drivers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en-GB" sz="2200" dirty="0" smtClean="0"/>
              <a:t>business goals</a:t>
            </a:r>
          </a:p>
          <a:p>
            <a:pPr lvl="1">
              <a:spcBef>
                <a:spcPts val="0"/>
              </a:spcBef>
            </a:pPr>
            <a:r>
              <a:rPr lang="en-GB" sz="2200" dirty="0" smtClean="0"/>
              <a:t>strategic </a:t>
            </a:r>
            <a:r>
              <a:rPr lang="en-GB" sz="2200" dirty="0" smtClean="0"/>
              <a:t>objectives</a:t>
            </a:r>
            <a:endParaRPr lang="en-GB" sz="2200" dirty="0" smtClean="0"/>
          </a:p>
          <a:p>
            <a:r>
              <a:rPr lang="ru-RU" dirty="0" smtClean="0"/>
              <a:t>Руководство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en-GB" sz="2200" dirty="0"/>
              <a:t>business directions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business model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functions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organisational </a:t>
            </a:r>
            <a:r>
              <a:rPr lang="en-GB" sz="2200" dirty="0" smtClean="0"/>
              <a:t>structure</a:t>
            </a:r>
          </a:p>
          <a:p>
            <a:pPr lvl="1">
              <a:spcBef>
                <a:spcPts val="0"/>
              </a:spcBef>
            </a:pPr>
            <a:r>
              <a:rPr lang="en-GB" sz="2000" dirty="0" smtClean="0"/>
              <a:t>portfolios</a:t>
            </a:r>
            <a:endParaRPr lang="en-GB" sz="2000" dirty="0"/>
          </a:p>
          <a:p>
            <a:pPr lvl="1">
              <a:spcBef>
                <a:spcPts val="0"/>
              </a:spcBef>
            </a:pPr>
            <a:r>
              <a:rPr lang="en-GB" sz="2000" dirty="0"/>
              <a:t>AS-IS and TO-BE states</a:t>
            </a:r>
          </a:p>
          <a:p>
            <a:r>
              <a:rPr lang="en-US" dirty="0" smtClean="0"/>
              <a:t>Management artefacts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risks</a:t>
            </a:r>
          </a:p>
          <a:p>
            <a:pPr lvl="1">
              <a:spcBef>
                <a:spcPts val="0"/>
              </a:spcBef>
            </a:pPr>
            <a:r>
              <a:rPr lang="en-GB" sz="2200" dirty="0" smtClean="0"/>
              <a:t>compliance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en-GB" sz="2200" dirty="0" smtClean="0"/>
              <a:t>policies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en-GB" sz="2200" dirty="0" smtClean="0"/>
              <a:t>projects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KPIs</a:t>
            </a:r>
          </a:p>
          <a:p>
            <a:pPr lvl="1">
              <a:spcBef>
                <a:spcPts val="0"/>
              </a:spcBef>
            </a:pPr>
            <a:endParaRPr lang="en-GB" dirty="0" smtClean="0"/>
          </a:p>
          <a:p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Grouping of artefacts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097267" y="538162"/>
            <a:ext cx="4907248" cy="55310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Operations artefacts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products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en-GB" dirty="0" smtClean="0"/>
              <a:t>services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/>
              <a:t>processes</a:t>
            </a:r>
          </a:p>
          <a:p>
            <a:pPr lvl="1">
              <a:spcBef>
                <a:spcPts val="0"/>
              </a:spcBef>
            </a:pPr>
            <a:r>
              <a:rPr lang="en-GB" dirty="0" smtClean="0"/>
              <a:t>staff </a:t>
            </a:r>
            <a:r>
              <a:rPr lang="en-GB" dirty="0"/>
              <a:t>members</a:t>
            </a:r>
          </a:p>
          <a:p>
            <a:pPr lvl="1">
              <a:spcBef>
                <a:spcPts val="0"/>
              </a:spcBef>
            </a:pPr>
            <a:r>
              <a:rPr lang="en-GB" dirty="0"/>
              <a:t>decision rights</a:t>
            </a:r>
          </a:p>
          <a:p>
            <a:pPr lvl="1">
              <a:spcBef>
                <a:spcPts val="0"/>
              </a:spcBef>
            </a:pPr>
            <a:r>
              <a:rPr lang="en-GB" dirty="0"/>
              <a:t>knowledge</a:t>
            </a:r>
          </a:p>
          <a:p>
            <a:r>
              <a:rPr lang="en-GB" sz="3000" dirty="0" smtClean="0"/>
              <a:t>Value </a:t>
            </a:r>
            <a:r>
              <a:rPr lang="en-GB" sz="3000" dirty="0"/>
              <a:t>artefacts</a:t>
            </a:r>
          </a:p>
          <a:p>
            <a:pPr lvl="1"/>
            <a:r>
              <a:rPr lang="en-US" dirty="0" smtClean="0"/>
              <a:t>products </a:t>
            </a:r>
            <a:r>
              <a:rPr lang="en-GB" dirty="0" smtClean="0"/>
              <a:t>(tangible </a:t>
            </a:r>
            <a:r>
              <a:rPr lang="en-US" dirty="0"/>
              <a:t>resources</a:t>
            </a:r>
            <a:r>
              <a:rPr lang="en-GB" dirty="0"/>
              <a:t>)</a:t>
            </a:r>
          </a:p>
          <a:p>
            <a:pPr lvl="1"/>
            <a:r>
              <a:rPr lang="en-GB" dirty="0" smtClean="0"/>
              <a:t>benefits </a:t>
            </a:r>
            <a:r>
              <a:rPr lang="en-GB" dirty="0"/>
              <a:t>(intangible </a:t>
            </a:r>
            <a:r>
              <a:rPr lang="en-US" dirty="0"/>
              <a:t>resources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CX  (</a:t>
            </a:r>
            <a:r>
              <a:rPr lang="en-GB" dirty="0"/>
              <a:t>intangible </a:t>
            </a:r>
            <a:r>
              <a:rPr lang="en-US" dirty="0"/>
              <a:t>resources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/>
              <a:t>v</a:t>
            </a:r>
            <a:r>
              <a:rPr lang="en-GB" dirty="0" smtClean="0"/>
              <a:t>alue </a:t>
            </a:r>
            <a:r>
              <a:rPr lang="en-GB" dirty="0"/>
              <a:t>(tangible </a:t>
            </a:r>
            <a:r>
              <a:rPr lang="en-US" dirty="0"/>
              <a:t>resources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US" dirty="0"/>
              <a:t>v</a:t>
            </a:r>
            <a:r>
              <a:rPr lang="en-US" dirty="0" smtClean="0"/>
              <a:t>alue </a:t>
            </a:r>
            <a:r>
              <a:rPr lang="en-US" dirty="0"/>
              <a:t>system, chain, </a:t>
            </a:r>
            <a:r>
              <a:rPr lang="en-US" dirty="0" smtClean="0"/>
              <a:t>streams</a:t>
            </a:r>
          </a:p>
          <a:p>
            <a:pPr lvl="1"/>
            <a:r>
              <a:rPr lang="en-US" dirty="0" smtClean="0"/>
              <a:t>assets </a:t>
            </a:r>
            <a:r>
              <a:rPr lang="en-GB" dirty="0"/>
              <a:t>(tangible </a:t>
            </a:r>
            <a:r>
              <a:rPr lang="en-US" dirty="0"/>
              <a:t>resources</a:t>
            </a:r>
            <a:r>
              <a:rPr lang="en-GB" dirty="0"/>
              <a:t>)</a:t>
            </a:r>
          </a:p>
          <a:p>
            <a:pPr lvl="1"/>
            <a:r>
              <a:rPr lang="en-US" dirty="0" smtClean="0"/>
              <a:t>capabilities (intangible resources)</a:t>
            </a:r>
          </a:p>
          <a:p>
            <a:pPr lvl="1"/>
            <a:r>
              <a:rPr lang="en-US" dirty="0" smtClean="0"/>
              <a:t>information (intangible </a:t>
            </a:r>
            <a:r>
              <a:rPr lang="en-US" dirty="0"/>
              <a:t>resources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1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484" y="538162"/>
            <a:ext cx="4298291" cy="5531011"/>
          </a:xfrm>
        </p:spPr>
        <p:txBody>
          <a:bodyPr>
            <a:normAutofit/>
          </a:bodyPr>
          <a:lstStyle/>
          <a:p>
            <a:r>
              <a:rPr lang="ru-RU" dirty="0" smtClean="0"/>
              <a:t>Стратегия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движущие силы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цели предприятия</a:t>
            </a:r>
            <a:endParaRPr lang="en-GB" sz="2200" dirty="0" smtClean="0"/>
          </a:p>
          <a:p>
            <a:pPr lvl="1">
              <a:spcBef>
                <a:spcPts val="0"/>
              </a:spcBef>
            </a:pPr>
            <a:r>
              <a:rPr lang="en-GB" sz="2200" dirty="0" smtClean="0"/>
              <a:t>strategic objectives</a:t>
            </a:r>
            <a:endParaRPr lang="en-GB" sz="2200" dirty="0" smtClean="0"/>
          </a:p>
          <a:p>
            <a:r>
              <a:rPr lang="en-GB" dirty="0"/>
              <a:t>Governance </a:t>
            </a:r>
            <a:r>
              <a:rPr lang="en-GB" dirty="0" smtClean="0"/>
              <a:t>artefacts</a:t>
            </a:r>
          </a:p>
          <a:p>
            <a:pPr lvl="1">
              <a:spcBef>
                <a:spcPts val="0"/>
              </a:spcBef>
            </a:pPr>
            <a:r>
              <a:rPr lang="ru-RU" sz="2200" dirty="0" smtClean="0"/>
              <a:t>нап</a:t>
            </a:r>
            <a:r>
              <a:rPr lang="ru-RU" sz="2200" dirty="0" smtClean="0"/>
              <a:t>равления развития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бизнес-модель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функциональная структура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орг. структура</a:t>
            </a:r>
            <a:endParaRPr lang="en-GB" sz="2200" dirty="0" smtClean="0"/>
          </a:p>
          <a:p>
            <a:pPr lvl="1">
              <a:spcBef>
                <a:spcPts val="0"/>
              </a:spcBef>
            </a:pPr>
            <a:r>
              <a:rPr lang="ru-RU" sz="2000" dirty="0" smtClean="0"/>
              <a:t>программы развития</a:t>
            </a:r>
            <a:endParaRPr lang="en-GB" sz="2000" dirty="0"/>
          </a:p>
          <a:p>
            <a:pPr lvl="1">
              <a:spcBef>
                <a:spcPts val="0"/>
              </a:spcBef>
            </a:pPr>
            <a:r>
              <a:rPr lang="en-GB" sz="2000" dirty="0"/>
              <a:t>AS-IS </a:t>
            </a:r>
            <a:r>
              <a:rPr lang="ru-RU" sz="2000" dirty="0" smtClean="0"/>
              <a:t>и </a:t>
            </a:r>
            <a:r>
              <a:rPr lang="en-GB" sz="2000" dirty="0" smtClean="0"/>
              <a:t>TO-BE </a:t>
            </a:r>
            <a:r>
              <a:rPr lang="ru-RU" sz="2000" dirty="0" smtClean="0"/>
              <a:t>состояния</a:t>
            </a:r>
            <a:endParaRPr lang="en-GB" sz="2000" dirty="0"/>
          </a:p>
          <a:p>
            <a:r>
              <a:rPr lang="ru-RU" dirty="0" smtClean="0"/>
              <a:t>Управление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риски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соответствие стандартам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руководящие принципы</a:t>
            </a:r>
            <a:endParaRPr lang="en-GB" sz="2200" dirty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проекты</a:t>
            </a:r>
            <a:endParaRPr lang="en-GB" sz="2200" dirty="0" smtClean="0"/>
          </a:p>
          <a:p>
            <a:pPr lvl="1">
              <a:spcBef>
                <a:spcPts val="0"/>
              </a:spcBef>
            </a:pPr>
            <a:r>
              <a:rPr lang="ru-RU" sz="2200" dirty="0" smtClean="0"/>
              <a:t>показатели</a:t>
            </a:r>
            <a:endParaRPr lang="en-GB" sz="2200" dirty="0"/>
          </a:p>
          <a:p>
            <a:pPr lvl="1">
              <a:spcBef>
                <a:spcPts val="0"/>
              </a:spcBef>
            </a:pPr>
            <a:endParaRPr lang="en-GB" dirty="0" smtClean="0"/>
          </a:p>
          <a:p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Группы артефактов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097267" y="538162"/>
            <a:ext cx="4907248" cy="5531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Производство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dirty="0" smtClean="0"/>
              <a:t>продукция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ru-RU" dirty="0" smtClean="0"/>
              <a:t>службы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dirty="0" smtClean="0"/>
              <a:t>процессы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dirty="0" smtClean="0"/>
              <a:t>сотрудники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dirty="0" smtClean="0"/>
              <a:t>полномочия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dirty="0" smtClean="0"/>
              <a:t>знания</a:t>
            </a:r>
            <a:endParaRPr lang="en-GB" dirty="0"/>
          </a:p>
          <a:p>
            <a:r>
              <a:rPr lang="ru-RU" sz="3000" dirty="0" smtClean="0"/>
              <a:t>Стоимость</a:t>
            </a:r>
            <a:endParaRPr lang="en-GB" sz="3000" dirty="0"/>
          </a:p>
          <a:p>
            <a:pPr lvl="1"/>
            <a:r>
              <a:rPr lang="ru-RU" dirty="0" smtClean="0"/>
              <a:t>продукты</a:t>
            </a:r>
            <a:endParaRPr lang="en-GB" dirty="0"/>
          </a:p>
          <a:p>
            <a:pPr lvl="1"/>
            <a:r>
              <a:rPr lang="ru-RU" dirty="0" smtClean="0"/>
              <a:t>услуги</a:t>
            </a:r>
            <a:endParaRPr lang="en-GB" dirty="0" smtClean="0"/>
          </a:p>
          <a:p>
            <a:pPr lvl="1"/>
            <a:r>
              <a:rPr lang="ru-RU" dirty="0" smtClean="0"/>
              <a:t>восприятие клиентами</a:t>
            </a:r>
            <a:endParaRPr lang="en-GB" dirty="0"/>
          </a:p>
          <a:p>
            <a:pPr lvl="1"/>
            <a:r>
              <a:rPr lang="ru-RU" dirty="0" smtClean="0"/>
              <a:t>ценности</a:t>
            </a:r>
            <a:endParaRPr lang="en-GB" dirty="0"/>
          </a:p>
          <a:p>
            <a:pPr lvl="1"/>
            <a:r>
              <a:rPr lang="ru-RU" dirty="0" smtClean="0"/>
              <a:t>способности</a:t>
            </a:r>
            <a:endParaRPr lang="en-US" dirty="0" smtClean="0"/>
          </a:p>
          <a:p>
            <a:pPr lvl="1"/>
            <a:r>
              <a:rPr lang="ru-RU" dirty="0" smtClean="0"/>
              <a:t>информация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357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Взаимосвязи между группами артефактов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12511" y="579135"/>
            <a:ext cx="1648025" cy="62048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Стратегия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014420" y="4738421"/>
            <a:ext cx="2365437" cy="96338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Производство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648827" y="4731483"/>
            <a:ext cx="1907526" cy="8572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Стоимость</a:t>
            </a:r>
          </a:p>
        </p:txBody>
      </p:sp>
      <p:sp>
        <p:nvSpPr>
          <p:cNvPr id="7" name="Oval 6"/>
          <p:cNvSpPr/>
          <p:nvPr/>
        </p:nvSpPr>
        <p:spPr>
          <a:xfrm>
            <a:off x="2682807" y="1459432"/>
            <a:ext cx="2168162" cy="8572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1"/>
                </a:solidFill>
              </a:rPr>
              <a:t>Руководство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554109" y="4959582"/>
            <a:ext cx="978408" cy="4846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endCxn id="7" idx="2"/>
          </p:cNvCxnSpPr>
          <p:nvPr/>
        </p:nvCxnSpPr>
        <p:spPr>
          <a:xfrm>
            <a:off x="1224635" y="1190340"/>
            <a:ext cx="1458172" cy="6977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8285" y="1307663"/>
            <a:ext cx="1962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Ц</a:t>
            </a:r>
            <a:r>
              <a:rPr lang="bg-BG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ели </a:t>
            </a:r>
            <a:r>
              <a:rPr lang="en-US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/>
            </a:r>
            <a:br>
              <a:rPr lang="en-US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</a:br>
            <a:r>
              <a:rPr lang="bg-BG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предприятия</a:t>
            </a:r>
            <a:endParaRPr lang="en-GB" sz="2400" dirty="0">
              <a:solidFill>
                <a:srgbClr val="FF0000"/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975298" y="3688532"/>
            <a:ext cx="348370" cy="1167772"/>
          </a:xfrm>
          <a:custGeom>
            <a:avLst/>
            <a:gdLst>
              <a:gd name="connsiteX0" fmla="*/ 0 w 820621"/>
              <a:gd name="connsiteY0" fmla="*/ 1290603 h 1290603"/>
              <a:gd name="connsiteX1" fmla="*/ 514350 w 820621"/>
              <a:gd name="connsiteY1" fmla="*/ 882389 h 1290603"/>
              <a:gd name="connsiteX2" fmla="*/ 367393 w 820621"/>
              <a:gd name="connsiteY2" fmla="*/ 286396 h 1290603"/>
              <a:gd name="connsiteX3" fmla="*/ 775607 w 820621"/>
              <a:gd name="connsiteY3" fmla="*/ 25139 h 1290603"/>
              <a:gd name="connsiteX4" fmla="*/ 791936 w 820621"/>
              <a:gd name="connsiteY4" fmla="*/ 25139 h 129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621" h="1290603">
                <a:moveTo>
                  <a:pt x="0" y="1290603"/>
                </a:moveTo>
                <a:cubicBezTo>
                  <a:pt x="226559" y="1170180"/>
                  <a:pt x="453118" y="1049757"/>
                  <a:pt x="514350" y="882389"/>
                </a:cubicBezTo>
                <a:cubicBezTo>
                  <a:pt x="575582" y="715021"/>
                  <a:pt x="323850" y="429271"/>
                  <a:pt x="367393" y="286396"/>
                </a:cubicBezTo>
                <a:cubicBezTo>
                  <a:pt x="410936" y="143521"/>
                  <a:pt x="704850" y="68682"/>
                  <a:pt x="775607" y="25139"/>
                </a:cubicBezTo>
                <a:cubicBezTo>
                  <a:pt x="846364" y="-18404"/>
                  <a:pt x="819150" y="3367"/>
                  <a:pt x="791936" y="25139"/>
                </a:cubicBezTo>
              </a:path>
            </a:pathLst>
          </a:custGeom>
          <a:noFill/>
          <a:ln>
            <a:prstDash val="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6016540" y="3581826"/>
            <a:ext cx="1749783" cy="1149657"/>
          </a:xfrm>
          <a:custGeom>
            <a:avLst/>
            <a:gdLst>
              <a:gd name="connsiteX0" fmla="*/ 750277 w 750277"/>
              <a:gd name="connsiteY0" fmla="*/ 1406769 h 1406769"/>
              <a:gd name="connsiteX1" fmla="*/ 117231 w 750277"/>
              <a:gd name="connsiteY1" fmla="*/ 945661 h 1406769"/>
              <a:gd name="connsiteX2" fmla="*/ 234462 w 750277"/>
              <a:gd name="connsiteY2" fmla="*/ 484554 h 1406769"/>
              <a:gd name="connsiteX3" fmla="*/ 0 w 750277"/>
              <a:gd name="connsiteY3" fmla="*/ 0 h 140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277" h="1406769">
                <a:moveTo>
                  <a:pt x="750277" y="1406769"/>
                </a:moveTo>
                <a:cubicBezTo>
                  <a:pt x="476738" y="1253066"/>
                  <a:pt x="203200" y="1099363"/>
                  <a:pt x="117231" y="945661"/>
                </a:cubicBezTo>
                <a:cubicBezTo>
                  <a:pt x="31262" y="791959"/>
                  <a:pt x="254000" y="642164"/>
                  <a:pt x="234462" y="484554"/>
                </a:cubicBezTo>
                <a:cubicBezTo>
                  <a:pt x="214924" y="326944"/>
                  <a:pt x="107462" y="163472"/>
                  <a:pt x="0" y="0"/>
                </a:cubicBezTo>
              </a:path>
            </a:pathLst>
          </a:custGeom>
          <a:noFill/>
          <a:ln>
            <a:prstDash val="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7" idx="4"/>
            <a:endCxn id="26" idx="1"/>
          </p:cNvCxnSpPr>
          <p:nvPr/>
        </p:nvCxnSpPr>
        <p:spPr>
          <a:xfrm>
            <a:off x="3766888" y="2316682"/>
            <a:ext cx="662441" cy="74992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7" idx="1"/>
          </p:cNvCxnSpPr>
          <p:nvPr/>
        </p:nvCxnSpPr>
        <p:spPr>
          <a:xfrm flipH="1" flipV="1">
            <a:off x="1796670" y="1036123"/>
            <a:ext cx="1203657" cy="54885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79857" y="5383234"/>
            <a:ext cx="1951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Создает</a:t>
            </a:r>
            <a:endParaRPr lang="en-GB" sz="2400" dirty="0" smtClean="0">
              <a:solidFill>
                <a:schemeClr val="accent6">
                  <a:lumMod val="75000"/>
                </a:schemeClr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10273" y="3980738"/>
            <a:ext cx="1764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Отчетность</a:t>
            </a:r>
            <a:endParaRPr lang="en-GB" sz="2400" dirty="0" smtClean="0">
              <a:solidFill>
                <a:schemeClr val="accent2">
                  <a:lumMod val="75000"/>
                </a:schemeClr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75298" y="2119395"/>
            <a:ext cx="2274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Отслеживание</a:t>
            </a:r>
            <a:endParaRPr lang="en-GB" sz="2400" dirty="0" smtClean="0">
              <a:solidFill>
                <a:schemeClr val="accent2">
                  <a:lumMod val="75000"/>
                </a:schemeClr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130145" y="2959901"/>
            <a:ext cx="2042956" cy="7286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1"/>
                </a:solidFill>
              </a:rPr>
              <a:t>Управление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06561" y="2490401"/>
            <a:ext cx="1936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Н</a:t>
            </a:r>
            <a:r>
              <a:rPr lang="bg-BG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аправления </a:t>
            </a:r>
            <a:r>
              <a:rPr lang="bg-BG" sz="2400" dirty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развития</a:t>
            </a:r>
            <a:endParaRPr lang="en-GB" sz="2400" dirty="0">
              <a:solidFill>
                <a:srgbClr val="FF0000"/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93763" y="3655975"/>
            <a:ext cx="2378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Планирование, построение</a:t>
            </a:r>
            <a:r>
              <a:rPr lang="bg-BG" sz="2400" dirty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bg-BG" sz="2400" dirty="0" smtClean="0">
                <a:solidFill>
                  <a:srgbClr val="FF0000"/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и выполнение</a:t>
            </a:r>
            <a:endParaRPr lang="en-GB" sz="2400" dirty="0">
              <a:solidFill>
                <a:srgbClr val="FF0000"/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cxnSp>
        <p:nvCxnSpPr>
          <p:cNvPr id="40" name="Straight Arrow Connector 39"/>
          <p:cNvCxnSpPr>
            <a:stCxn id="26" idx="3"/>
            <a:endCxn id="5" idx="0"/>
          </p:cNvCxnSpPr>
          <p:nvPr/>
        </p:nvCxnSpPr>
        <p:spPr>
          <a:xfrm flipH="1">
            <a:off x="4197139" y="3581826"/>
            <a:ext cx="232190" cy="115659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>
          <a:xfrm rot="19953845">
            <a:off x="4996039" y="1934008"/>
            <a:ext cx="275244" cy="1112785"/>
          </a:xfrm>
          <a:custGeom>
            <a:avLst/>
            <a:gdLst>
              <a:gd name="connsiteX0" fmla="*/ 750277 w 750277"/>
              <a:gd name="connsiteY0" fmla="*/ 1406769 h 1406769"/>
              <a:gd name="connsiteX1" fmla="*/ 117231 w 750277"/>
              <a:gd name="connsiteY1" fmla="*/ 945661 h 1406769"/>
              <a:gd name="connsiteX2" fmla="*/ 234462 w 750277"/>
              <a:gd name="connsiteY2" fmla="*/ 484554 h 1406769"/>
              <a:gd name="connsiteX3" fmla="*/ 0 w 750277"/>
              <a:gd name="connsiteY3" fmla="*/ 0 h 140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277" h="1406769">
                <a:moveTo>
                  <a:pt x="750277" y="1406769"/>
                </a:moveTo>
                <a:cubicBezTo>
                  <a:pt x="476738" y="1253066"/>
                  <a:pt x="203200" y="1099363"/>
                  <a:pt x="117231" y="945661"/>
                </a:cubicBezTo>
                <a:cubicBezTo>
                  <a:pt x="31262" y="791959"/>
                  <a:pt x="254000" y="642164"/>
                  <a:pt x="234462" y="484554"/>
                </a:cubicBezTo>
                <a:cubicBezTo>
                  <a:pt x="214924" y="326944"/>
                  <a:pt x="107462" y="163472"/>
                  <a:pt x="0" y="0"/>
                </a:cubicBezTo>
              </a:path>
            </a:pathLst>
          </a:custGeom>
          <a:noFill/>
          <a:ln>
            <a:prstDash val="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2347965" y="940534"/>
            <a:ext cx="5418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a typeface="Open Sans Condensed" panose="020B0806030504020204" pitchFamily="34" charset="0"/>
                <a:cs typeface="Open Sans Condensed" panose="020B0806030504020204" pitchFamily="34" charset="0"/>
              </a:rPr>
              <a:t>Может инициировать пересмотр</a:t>
            </a:r>
            <a:endParaRPr lang="en-GB" sz="2400" dirty="0" smtClean="0">
              <a:solidFill>
                <a:schemeClr val="accent2">
                  <a:lumMod val="75000"/>
                </a:schemeClr>
              </a:solidFill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1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0697" y="645951"/>
            <a:ext cx="5015185" cy="5531011"/>
          </a:xfrm>
        </p:spPr>
        <p:txBody>
          <a:bodyPr/>
          <a:lstStyle/>
          <a:p>
            <a:r>
              <a:rPr lang="ru-RU" dirty="0" smtClean="0"/>
              <a:t>Клиенты</a:t>
            </a:r>
            <a:endParaRPr lang="en-GB" dirty="0" smtClean="0"/>
          </a:p>
          <a:p>
            <a:r>
              <a:rPr lang="ru-RU" dirty="0" smtClean="0"/>
              <a:t>Инвесторы</a:t>
            </a:r>
            <a:endParaRPr lang="en-GB" dirty="0" smtClean="0"/>
          </a:p>
          <a:p>
            <a:r>
              <a:rPr lang="ru-RU" dirty="0" smtClean="0"/>
              <a:t>Руководящие органы</a:t>
            </a:r>
            <a:endParaRPr lang="en-GB" dirty="0" smtClean="0"/>
          </a:p>
          <a:p>
            <a:r>
              <a:rPr lang="ru-RU" dirty="0" smtClean="0"/>
              <a:t>Высшее руководство</a:t>
            </a:r>
            <a:endParaRPr lang="en-GB" dirty="0" smtClean="0"/>
          </a:p>
          <a:p>
            <a:r>
              <a:rPr lang="ru-RU" dirty="0" smtClean="0"/>
              <a:t>Руководители среднего звена</a:t>
            </a:r>
            <a:endParaRPr lang="en-GB" dirty="0" smtClean="0"/>
          </a:p>
          <a:p>
            <a:r>
              <a:rPr lang="ru-RU" dirty="0" smtClean="0"/>
              <a:t>Ведущие сотрудники</a:t>
            </a:r>
            <a:endParaRPr lang="en-GB" dirty="0" smtClean="0"/>
          </a:p>
          <a:p>
            <a:r>
              <a:rPr lang="ru-RU" dirty="0" smtClean="0"/>
              <a:t>Сотрудники</a:t>
            </a:r>
            <a:endParaRPr lang="en-GB" dirty="0" smtClean="0"/>
          </a:p>
          <a:p>
            <a:r>
              <a:rPr lang="ru-RU" dirty="0" smtClean="0"/>
              <a:t>Руководители проектов</a:t>
            </a:r>
            <a:endParaRPr lang="en-GB" dirty="0" smtClean="0"/>
          </a:p>
          <a:p>
            <a:r>
              <a:rPr lang="ru-RU" dirty="0" smtClean="0"/>
              <a:t>ИТ архитекторы</a:t>
            </a:r>
            <a:endParaRPr lang="en-GB" dirty="0" smtClean="0"/>
          </a:p>
          <a:p>
            <a:r>
              <a:rPr lang="ru-RU" dirty="0" smtClean="0"/>
              <a:t>ИТ разработчики</a:t>
            </a:r>
            <a:endParaRPr lang="en-GB" dirty="0" smtClean="0"/>
          </a:p>
          <a:p>
            <a:r>
              <a:rPr lang="ru-RU" dirty="0" smtClean="0"/>
              <a:t>ИТ операторы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Профессиональное </a:t>
            </a:r>
            <a:r>
              <a:rPr lang="ru-RU" dirty="0"/>
              <a:t>общение со </a:t>
            </a:r>
            <a:r>
              <a:rPr lang="ru-RU" dirty="0" smtClean="0"/>
              <a:t>всеми заинтересованными лицами</a:t>
            </a:r>
            <a:endParaRPr lang="ru-RU" dirty="0"/>
          </a:p>
        </p:txBody>
      </p:sp>
      <p:pic>
        <p:nvPicPr>
          <p:cNvPr id="5" name="Picture 2" descr="views-eleph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814" y="1599986"/>
            <a:ext cx="3863006" cy="366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18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В</a:t>
            </a:r>
            <a:r>
              <a:rPr lang="ru-RU" dirty="0" smtClean="0"/>
              <a:t>заимосвязи </a:t>
            </a:r>
            <a:r>
              <a:rPr lang="ru-RU" dirty="0"/>
              <a:t>между </a:t>
            </a:r>
            <a:r>
              <a:rPr lang="ru-RU" dirty="0" smtClean="0"/>
              <a:t>артефактами должны быть явными (с использованием некого формализма)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Взаимосвязи между артефактами должны быть </a:t>
            </a:r>
            <a:r>
              <a:rPr lang="ru-RU" dirty="0" smtClean="0"/>
              <a:t>исполняемыми (возможность их моделирования)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Полный набор взаимосвязей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Определить для себя </a:t>
            </a:r>
            <a:r>
              <a:rPr lang="ru-RU" dirty="0" err="1" smtClean="0"/>
              <a:t>системо</a:t>
            </a:r>
            <a:r>
              <a:rPr lang="ru-RU" dirty="0" smtClean="0"/>
              <a:t>-образующие артефакты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Внедрить правила, которые гарантируют что:</a:t>
            </a:r>
          </a:p>
          <a:p>
            <a:pPr lvl="1"/>
            <a:r>
              <a:rPr lang="ru-RU" dirty="0" smtClean="0"/>
              <a:t>разные </a:t>
            </a:r>
            <a:r>
              <a:rPr lang="ru-RU" dirty="0"/>
              <a:t>с</a:t>
            </a:r>
            <a:r>
              <a:rPr lang="ru-RU" dirty="0" smtClean="0"/>
              <a:t>отрудники</a:t>
            </a:r>
          </a:p>
          <a:p>
            <a:pPr lvl="1"/>
            <a:r>
              <a:rPr lang="ru-RU" dirty="0" smtClean="0"/>
              <a:t>при решении похожих творческих проблем</a:t>
            </a:r>
          </a:p>
          <a:p>
            <a:pPr lvl="1"/>
            <a:r>
              <a:rPr lang="ru-RU" dirty="0" smtClean="0"/>
              <a:t>найдут прохожие артефакты</a:t>
            </a:r>
          </a:p>
          <a:p>
            <a:pPr lvl="1"/>
            <a:r>
              <a:rPr lang="ru-RU" dirty="0" smtClean="0"/>
              <a:t>или смогут предложить инновационные решения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центре внимания взаимосвязи между артефактами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3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0807" y="1711490"/>
            <a:ext cx="8558861" cy="400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Контекст</a:t>
            </a:r>
            <a:endParaRPr lang="en-US" dirty="0" smtClean="0"/>
          </a:p>
          <a:p>
            <a:r>
              <a:rPr lang="ru-RU" dirty="0" smtClean="0"/>
              <a:t>Артефакты бизнес-архитектуры</a:t>
            </a:r>
            <a:endParaRPr lang="en-US" dirty="0" smtClean="0"/>
          </a:p>
          <a:p>
            <a:r>
              <a:rPr lang="ru-RU" dirty="0" smtClean="0"/>
              <a:t>Паттерны бизнес-архитектуры</a:t>
            </a:r>
            <a:endParaRPr lang="en-US" dirty="0"/>
          </a:p>
          <a:p>
            <a:r>
              <a:rPr lang="ru-RU" dirty="0" smtClean="0"/>
              <a:t>Системно-образующие артефакты </a:t>
            </a:r>
            <a:endParaRPr lang="en-US" dirty="0" smtClean="0"/>
          </a:p>
          <a:p>
            <a:r>
              <a:rPr lang="ru-RU" dirty="0" smtClean="0"/>
              <a:t>Заключение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41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en-GB" dirty="0" smtClean="0"/>
          </a:p>
          <a:p>
            <a:pPr lvl="1"/>
            <a:r>
              <a:rPr lang="ru-RU" dirty="0" smtClean="0"/>
              <a:t>проверенное решение известной проблемы</a:t>
            </a:r>
            <a:endParaRPr lang="en-GB" dirty="0" smtClean="0"/>
          </a:p>
          <a:p>
            <a:r>
              <a:rPr lang="ru-RU" dirty="0" err="1" smtClean="0"/>
              <a:t>Исполняемость</a:t>
            </a:r>
            <a:r>
              <a:rPr lang="ru-RU" dirty="0" smtClean="0"/>
              <a:t> </a:t>
            </a:r>
            <a:endParaRPr lang="en-GB" dirty="0" smtClean="0"/>
          </a:p>
          <a:p>
            <a:pPr lvl="1"/>
            <a:r>
              <a:rPr lang="ru-RU" dirty="0"/>
              <a:t>п</a:t>
            </a:r>
            <a:r>
              <a:rPr lang="ru-RU" dirty="0" smtClean="0"/>
              <a:t>аттерны работают без вовлечения автора</a:t>
            </a:r>
            <a:endParaRPr lang="en-GB" dirty="0" smtClean="0"/>
          </a:p>
          <a:p>
            <a:r>
              <a:rPr lang="ru-RU" dirty="0"/>
              <a:t>П</a:t>
            </a:r>
            <a:r>
              <a:rPr lang="ru-RU" dirty="0" smtClean="0"/>
              <a:t>аттерны отличаются от служб </a:t>
            </a:r>
            <a:endParaRPr lang="en-GB" dirty="0" smtClean="0"/>
          </a:p>
          <a:p>
            <a:pPr lvl="1"/>
            <a:r>
              <a:rPr lang="ru-RU" dirty="0" smtClean="0"/>
              <a:t>кулинарный рецепт – попробовали сами, поняли, поменяли, поэкспериментировали, посоветовали </a:t>
            </a:r>
            <a:r>
              <a:rPr lang="ru-RU" dirty="0" err="1" smtClean="0"/>
              <a:t>другми</a:t>
            </a:r>
            <a:endParaRPr lang="en-GB" dirty="0" smtClean="0"/>
          </a:p>
          <a:p>
            <a:r>
              <a:rPr lang="ru-RU" dirty="0"/>
              <a:t>Б</a:t>
            </a:r>
            <a:r>
              <a:rPr lang="ru-RU" dirty="0" smtClean="0"/>
              <a:t>изнес-паттерны универсальны</a:t>
            </a:r>
            <a:endParaRPr lang="en-GB" dirty="0" smtClean="0"/>
          </a:p>
          <a:p>
            <a:r>
              <a:rPr lang="ru-RU" dirty="0" smtClean="0"/>
              <a:t>Есть также мета-паттерны</a:t>
            </a:r>
            <a:endParaRPr lang="en-US" dirty="0" smtClean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паттернах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92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Make Your Logic Obvious (MYLO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Ladder of Maturity (LOM)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May </a:t>
            </a:r>
            <a:r>
              <a:rPr lang="en-US" dirty="0"/>
              <a:t>Break Anything (MBA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Meta-patterns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942" y="2151336"/>
            <a:ext cx="4114055" cy="1581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386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406" y="661991"/>
            <a:ext cx="8558861" cy="400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Контекст</a:t>
            </a:r>
            <a:endParaRPr lang="en-US" dirty="0" smtClean="0"/>
          </a:p>
          <a:p>
            <a:r>
              <a:rPr lang="ru-RU" dirty="0" smtClean="0"/>
              <a:t>Артефакты бизнес-архитектуры</a:t>
            </a:r>
            <a:endParaRPr lang="en-US" dirty="0" smtClean="0"/>
          </a:p>
          <a:p>
            <a:r>
              <a:rPr lang="ru-RU" dirty="0" smtClean="0"/>
              <a:t>Паттерны бизнес-архитектуры</a:t>
            </a:r>
            <a:endParaRPr lang="en-US" dirty="0"/>
          </a:p>
          <a:p>
            <a:r>
              <a:rPr lang="ru-RU" dirty="0" smtClean="0"/>
              <a:t>Системно-образующие артефакты </a:t>
            </a:r>
            <a:endParaRPr lang="en-US" dirty="0" smtClean="0"/>
          </a:p>
          <a:p>
            <a:r>
              <a:rPr lang="ru-RU" dirty="0" smtClean="0"/>
              <a:t>Заключение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7346" y="4382814"/>
            <a:ext cx="831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Артефакт – любой </a:t>
            </a:r>
            <a:r>
              <a:rPr lang="ru-RU" dirty="0"/>
              <a:t>искусственно созданный </a:t>
            </a:r>
            <a:r>
              <a:rPr lang="ru-RU" dirty="0" smtClean="0"/>
              <a:t>объект</a:t>
            </a:r>
            <a:endParaRPr lang="en-GB" dirty="0" smtClean="0">
              <a:solidFill>
                <a:schemeClr val="bg1"/>
              </a:solidFill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02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English</a:t>
            </a:r>
            <a:r>
              <a:rPr lang="en-GB" dirty="0" smtClean="0"/>
              <a:t>:</a:t>
            </a:r>
            <a:r>
              <a:rPr lang="ru-RU" dirty="0" smtClean="0"/>
              <a:t> </a:t>
            </a:r>
            <a:r>
              <a:rPr lang="en-GB" dirty="0" smtClean="0"/>
              <a:t>capability</a:t>
            </a:r>
            <a:r>
              <a:rPr lang="en-GB" dirty="0"/>
              <a:t>, noun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GB" dirty="0"/>
              <a:t>measure of the </a:t>
            </a:r>
            <a:r>
              <a:rPr lang="en-GB" b="1" dirty="0"/>
              <a:t>ability</a:t>
            </a:r>
            <a:r>
              <a:rPr lang="en-GB" dirty="0"/>
              <a:t> </a:t>
            </a:r>
            <a:r>
              <a:rPr lang="en-GB" dirty="0" smtClean="0"/>
              <a:t>to </a:t>
            </a:r>
            <a:r>
              <a:rPr lang="en-GB" dirty="0"/>
              <a:t>achieve a particular result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GB" dirty="0"/>
              <a:t>measure of the </a:t>
            </a:r>
            <a:r>
              <a:rPr lang="en-GB" u="sng" dirty="0"/>
              <a:t>proven possession of the characteristics and/or means </a:t>
            </a:r>
            <a:r>
              <a:rPr lang="en-GB" u="sng" dirty="0" smtClean="0"/>
              <a:t>and/or </a:t>
            </a:r>
            <a:r>
              <a:rPr lang="en-GB" u="sng" dirty="0"/>
              <a:t>skills </a:t>
            </a:r>
            <a:r>
              <a:rPr lang="en-GB" dirty="0"/>
              <a:t>to achieve the particular result</a:t>
            </a:r>
            <a:endParaRPr lang="en-US" dirty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Русский</a:t>
            </a:r>
            <a:r>
              <a:rPr lang="en-GB" dirty="0" smtClean="0"/>
              <a:t>:</a:t>
            </a:r>
            <a:r>
              <a:rPr lang="ru-RU" dirty="0" smtClean="0"/>
              <a:t> </a:t>
            </a:r>
            <a:r>
              <a:rPr lang="en-US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BPM</a:t>
            </a:r>
            <a:r>
              <a:rPr lang="en-GB" dirty="0" smtClean="0"/>
              <a:t>, </a:t>
            </a:r>
            <a:r>
              <a:rPr lang="ru-RU" dirty="0" smtClean="0"/>
              <a:t>сущ.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ru-RU" b="1" dirty="0" smtClean="0"/>
              <a:t>управленческая дисциплина </a:t>
            </a:r>
            <a:r>
              <a:rPr lang="ru-RU" dirty="0" smtClean="0"/>
              <a:t>как использовать бизнес-процессы для управления предприятием</a:t>
            </a:r>
            <a:endParaRPr lang="en-US" u="sng" dirty="0"/>
          </a:p>
          <a:p>
            <a:pPr lvl="1">
              <a:spcBef>
                <a:spcPts val="0"/>
              </a:spcBef>
            </a:pPr>
            <a:r>
              <a:rPr lang="ru-RU" u="sng" dirty="0" smtClean="0"/>
              <a:t>система управленческих правил, которые определяют</a:t>
            </a:r>
            <a:r>
              <a:rPr lang="ru-RU" dirty="0" smtClean="0"/>
              <a:t>, как </a:t>
            </a:r>
            <a:r>
              <a:rPr lang="ru-RU" dirty="0"/>
              <a:t>использовать </a:t>
            </a:r>
            <a:r>
              <a:rPr lang="ru-RU" b="1" dirty="0"/>
              <a:t>бизнес-процессы</a:t>
            </a:r>
            <a:r>
              <a:rPr lang="ru-RU" dirty="0"/>
              <a:t> для управления </a:t>
            </a:r>
            <a:r>
              <a:rPr lang="ru-RU" dirty="0" smtClean="0"/>
              <a:t>предприятием</a:t>
            </a:r>
          </a:p>
          <a:p>
            <a:pPr lvl="1">
              <a:spcBef>
                <a:spcPts val="0"/>
              </a:spcBef>
            </a:pPr>
            <a:r>
              <a:rPr lang="ru-RU" dirty="0"/>
              <a:t>система управленческих правил, которые определяют, как использовать </a:t>
            </a:r>
            <a:r>
              <a:rPr lang="ru-RU" u="sng" dirty="0" smtClean="0"/>
              <a:t>явно-определенную и целенаправленную координацию работ</a:t>
            </a:r>
            <a:r>
              <a:rPr lang="ru-RU" dirty="0" smtClean="0"/>
              <a:t> для </a:t>
            </a:r>
            <a:r>
              <a:rPr lang="ru-RU" dirty="0"/>
              <a:t>управления предприятием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 терминологию</a:t>
            </a:r>
            <a:r>
              <a:rPr lang="ru-RU" dirty="0"/>
              <a:t> </a:t>
            </a:r>
            <a:r>
              <a:rPr lang="ru-RU" dirty="0" smtClean="0"/>
              <a:t>и сделаете это правильно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43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0-iNwezqebc/UclwYTBxlsI/AAAAAAAABM8/9jS0Bhvc2sA/s1600/p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116" y="2238721"/>
            <a:ext cx="4928891" cy="364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Термины должны быть связаны между собой</a:t>
            </a:r>
            <a:endParaRPr lang="en-GB" dirty="0"/>
          </a:p>
        </p:txBody>
      </p:sp>
      <p:pic>
        <p:nvPicPr>
          <p:cNvPr id="4" name="Picture 3" descr="http://1.bp.blogspot.com/-hp735L8Ssog/U6mRnm__BEI/AAAAAAAACWE/HVMykiNJApQ/s1600/xp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0" y="2238721"/>
            <a:ext cx="3519596" cy="1150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909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змерения производительности </a:t>
            </a:r>
            <a:r>
              <a:rPr lang="en-US" dirty="0" smtClean="0"/>
              <a:t>(1)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30697" y="645951"/>
            <a:ext cx="8682605" cy="5531011"/>
          </a:xfrm>
        </p:spPr>
        <p:txBody>
          <a:bodyPr/>
          <a:lstStyle/>
          <a:p>
            <a:r>
              <a:rPr lang="ru-RU" dirty="0" smtClean="0"/>
              <a:t>Периодические замеры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ru-RU" dirty="0" smtClean="0"/>
              <a:t>Старт-стопные замеры</a:t>
            </a:r>
            <a:endParaRPr lang="en-GB" dirty="0"/>
          </a:p>
        </p:txBody>
      </p:sp>
      <p:pic>
        <p:nvPicPr>
          <p:cNvPr id="1026" name="Picture 2" descr="http://1.bp.blogspot.com/-DqCQ_RMnWSY/VEaws88YYQI/AAAAAAAAEGg/m6zznRrLSBc/s1600/prep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079" y="645951"/>
            <a:ext cx="3913271" cy="14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qXHJUAHcr8w/VEawt5yyrXI/AAAAAAAAEGs/6kdqt7EiA4A/s1600/prep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589" y="2667375"/>
            <a:ext cx="2355850" cy="314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99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Установление логический структуры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Измерения </a:t>
            </a:r>
            <a:r>
              <a:rPr lang="ru-RU" dirty="0" smtClean="0"/>
              <a:t>производительности </a:t>
            </a:r>
            <a:r>
              <a:rPr lang="en-US" dirty="0" smtClean="0"/>
              <a:t>(2)</a:t>
            </a:r>
            <a:endParaRPr lang="en-GB" dirty="0"/>
          </a:p>
        </p:txBody>
      </p:sp>
      <p:pic>
        <p:nvPicPr>
          <p:cNvPr id="2050" name="Picture 2" descr="http://2.bp.blogspot.com/-7UfhXD94Eas/VEaw38jh7kI/AAAAAAAAEHA/FZYIPiOo3K0/s1600/prep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237546"/>
            <a:ext cx="7016274" cy="419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57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2.bp.blogspot.com/-D3g8S7C2IS0/VEaw2uVQXwI/AAAAAAAAEG4/jnEndFRMtbo/s1600/prep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229" y="1297857"/>
            <a:ext cx="4981855" cy="487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Наложение показателей производительности на логическую структуру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Измерения </a:t>
            </a:r>
            <a:r>
              <a:rPr lang="ru-RU" dirty="0" smtClean="0"/>
              <a:t>производительности </a:t>
            </a:r>
            <a:r>
              <a:rPr lang="en-US" dirty="0" smtClean="0"/>
              <a:t>(3)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0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Граф затрат (красное) и созданной стоимости (зеленое)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ru-RU" dirty="0" smtClean="0"/>
              <a:t>Анализ «притоков»</a:t>
            </a:r>
            <a:endParaRPr lang="en-US" dirty="0" smtClean="0"/>
          </a:p>
          <a:p>
            <a:pPr lvl="1"/>
            <a:r>
              <a:rPr lang="ru-RU" dirty="0" smtClean="0"/>
              <a:t>наиболее полезный</a:t>
            </a:r>
            <a:endParaRPr lang="en-US" dirty="0" smtClean="0"/>
          </a:p>
          <a:p>
            <a:pPr lvl="1"/>
            <a:r>
              <a:rPr lang="ru-RU" dirty="0" smtClean="0"/>
              <a:t>наиболее затратный</a:t>
            </a:r>
            <a:endParaRPr lang="en-US" dirty="0" smtClean="0"/>
          </a:p>
          <a:p>
            <a:pPr lvl="1"/>
            <a:r>
              <a:rPr lang="ru-RU" dirty="0" smtClean="0"/>
              <a:t>отклонения от плана 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Измерения </a:t>
            </a:r>
            <a:r>
              <a:rPr lang="ru-RU" dirty="0" smtClean="0"/>
              <a:t>производительности </a:t>
            </a:r>
            <a:r>
              <a:rPr lang="en-US" dirty="0" smtClean="0"/>
              <a:t>(4)</a:t>
            </a:r>
            <a:endParaRPr lang="en-GB" dirty="0"/>
          </a:p>
        </p:txBody>
      </p:sp>
      <p:pic>
        <p:nvPicPr>
          <p:cNvPr id="4100" name="Picture 4" descr="http://4.bp.blogspot.com/-xi2lVeBROPc/TV-UbjiAw8I/AAAAAAAAAMY/SrN_KVY1__g/s400/graph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1344530"/>
            <a:ext cx="381000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17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Бизнес-проблема</a:t>
            </a:r>
            <a:endParaRPr lang="en-GB" dirty="0" smtClean="0"/>
          </a:p>
          <a:p>
            <a:pPr lvl="1"/>
            <a:r>
              <a:rPr lang="ru-RU" dirty="0" smtClean="0"/>
              <a:t>наше стратегическое планирование не успевает за изменением ситуации</a:t>
            </a:r>
          </a:p>
          <a:p>
            <a:pPr lvl="1"/>
            <a:endParaRPr lang="ru-RU" dirty="0"/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ru-RU" dirty="0"/>
              <a:t>Логика</a:t>
            </a:r>
            <a:endParaRPr lang="en-GB" dirty="0" smtClean="0"/>
          </a:p>
          <a:p>
            <a:pPr lvl="1"/>
            <a:r>
              <a:rPr lang="ru-RU" dirty="0"/>
              <a:t>у</a:t>
            </a:r>
            <a:r>
              <a:rPr lang="ru-RU" dirty="0" smtClean="0"/>
              <a:t>станавливает логические связи между артефактами</a:t>
            </a:r>
          </a:p>
          <a:p>
            <a:pPr lvl="1"/>
            <a:r>
              <a:rPr lang="ru-RU" dirty="0" smtClean="0"/>
              <a:t>устанавливает приоритетность артефактов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Pattern: Strategy To Executable Portfolio </a:t>
            </a:r>
            <a:r>
              <a:rPr lang="en-GB" dirty="0"/>
              <a:t>(</a:t>
            </a:r>
            <a:r>
              <a:rPr lang="en-GB" dirty="0" smtClean="0"/>
              <a:t>STEP</a:t>
            </a:r>
            <a:r>
              <a:rPr lang="en-GB" dirty="0"/>
              <a:t>)</a:t>
            </a:r>
          </a:p>
        </p:txBody>
      </p:sp>
      <p:pic>
        <p:nvPicPr>
          <p:cNvPr id="5" name="Content Placeholder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69849" y="1964461"/>
            <a:ext cx="2382799" cy="178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215" y="1797505"/>
            <a:ext cx="4167886" cy="214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7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Alternate Process 6"/>
          <p:cNvSpPr/>
          <p:nvPr/>
        </p:nvSpPr>
        <p:spPr>
          <a:xfrm>
            <a:off x="1565469" y="3405346"/>
            <a:ext cx="647666" cy="3386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lowchart: Alternate Process 7"/>
          <p:cNvSpPr/>
          <p:nvPr/>
        </p:nvSpPr>
        <p:spPr>
          <a:xfrm>
            <a:off x="1565469" y="2826133"/>
            <a:ext cx="647666" cy="3386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1565469" y="3984559"/>
            <a:ext cx="647666" cy="3386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3095138" y="3084935"/>
            <a:ext cx="647666" cy="33866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Flowchart: Alternate Process 12"/>
          <p:cNvSpPr/>
          <p:nvPr/>
        </p:nvSpPr>
        <p:spPr>
          <a:xfrm>
            <a:off x="1565469" y="4563771"/>
            <a:ext cx="647666" cy="3386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4970536" y="2887234"/>
            <a:ext cx="647666" cy="33866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4979450" y="3493504"/>
            <a:ext cx="647666" cy="33866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Flowchart: Alternate Process 15"/>
          <p:cNvSpPr/>
          <p:nvPr/>
        </p:nvSpPr>
        <p:spPr>
          <a:xfrm>
            <a:off x="4970536" y="4099774"/>
            <a:ext cx="647666" cy="33866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Flowchart: Alternate Process 16"/>
          <p:cNvSpPr/>
          <p:nvPr/>
        </p:nvSpPr>
        <p:spPr>
          <a:xfrm>
            <a:off x="4970536" y="4706044"/>
            <a:ext cx="647666" cy="33866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9663" y="2005947"/>
            <a:ext cx="1535444" cy="82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Business initiatives </a:t>
            </a: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>(business-specific demand)</a:t>
            </a:r>
            <a:endParaRPr lang="en-US" sz="1197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83630" y="2008120"/>
            <a:ext cx="1296283" cy="1013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Business capabilities</a:t>
            </a: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>(business-generic demand)</a:t>
            </a:r>
            <a:endParaRPr lang="en-US" sz="1197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30030" y="2058583"/>
            <a:ext cx="1267573" cy="82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IT capabilities </a:t>
            </a: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>(IT-generic supply)</a:t>
            </a:r>
            <a:endParaRPr lang="en-US" sz="1197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32253" y="1979628"/>
            <a:ext cx="1390750" cy="82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Roadmap </a:t>
            </a:r>
            <a:b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>(from AS-IS </a:t>
            </a:r>
            <a:b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>to TO-BE)</a:t>
            </a:r>
            <a:endParaRPr lang="en-US" sz="1197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Flowchart: Alternate Process 22"/>
          <p:cNvSpPr/>
          <p:nvPr/>
        </p:nvSpPr>
        <p:spPr>
          <a:xfrm>
            <a:off x="1565469" y="5142984"/>
            <a:ext cx="647666" cy="3386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Flowchart: Alternate Process 23"/>
          <p:cNvSpPr/>
          <p:nvPr/>
        </p:nvSpPr>
        <p:spPr>
          <a:xfrm>
            <a:off x="1565469" y="5722195"/>
            <a:ext cx="647666" cy="338660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39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Flowchart: Alternate Process 24"/>
          <p:cNvSpPr/>
          <p:nvPr/>
        </p:nvSpPr>
        <p:spPr>
          <a:xfrm>
            <a:off x="3095138" y="3829279"/>
            <a:ext cx="647666" cy="33866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Flowchart: Alternate Process 25"/>
          <p:cNvSpPr/>
          <p:nvPr/>
        </p:nvSpPr>
        <p:spPr>
          <a:xfrm>
            <a:off x="3095138" y="4573623"/>
            <a:ext cx="647666" cy="33866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Flowchart: Alternate Process 26"/>
          <p:cNvSpPr/>
          <p:nvPr/>
        </p:nvSpPr>
        <p:spPr>
          <a:xfrm>
            <a:off x="3113674" y="5317967"/>
            <a:ext cx="647666" cy="33866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Flowchart: Alternate Process 27"/>
          <p:cNvSpPr/>
          <p:nvPr/>
        </p:nvSpPr>
        <p:spPr>
          <a:xfrm>
            <a:off x="4998477" y="5312314"/>
            <a:ext cx="647666" cy="33866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Flowchart: Alternate Process 28"/>
          <p:cNvSpPr/>
          <p:nvPr/>
        </p:nvSpPr>
        <p:spPr>
          <a:xfrm>
            <a:off x="8049785" y="2974354"/>
            <a:ext cx="647666" cy="33866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Flowchart: Alternate Process 29"/>
          <p:cNvSpPr/>
          <p:nvPr/>
        </p:nvSpPr>
        <p:spPr>
          <a:xfrm>
            <a:off x="8053246" y="3688357"/>
            <a:ext cx="647666" cy="33866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8053246" y="4336682"/>
            <a:ext cx="647666" cy="33866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Flowchart: Alternate Process 31"/>
          <p:cNvSpPr/>
          <p:nvPr/>
        </p:nvSpPr>
        <p:spPr>
          <a:xfrm>
            <a:off x="8071600" y="4868726"/>
            <a:ext cx="647666" cy="33866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35" name="Straight Arrow Connector 34"/>
          <p:cNvCxnSpPr>
            <a:stCxn id="184" idx="1"/>
            <a:endCxn id="14" idx="3"/>
          </p:cNvCxnSpPr>
          <p:nvPr/>
        </p:nvCxnSpPr>
        <p:spPr>
          <a:xfrm flipH="1" flipV="1">
            <a:off x="5618202" y="3056565"/>
            <a:ext cx="978176" cy="127444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84" idx="1"/>
            <a:endCxn id="15" idx="3"/>
          </p:cNvCxnSpPr>
          <p:nvPr/>
        </p:nvCxnSpPr>
        <p:spPr>
          <a:xfrm flipH="1">
            <a:off x="5627116" y="3184008"/>
            <a:ext cx="969262" cy="478826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7" idx="1"/>
            <a:endCxn id="28" idx="3"/>
          </p:cNvCxnSpPr>
          <p:nvPr/>
        </p:nvCxnSpPr>
        <p:spPr>
          <a:xfrm flipH="1">
            <a:off x="5646143" y="5002818"/>
            <a:ext cx="950235" cy="478826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92" idx="1"/>
            <a:endCxn id="17" idx="3"/>
          </p:cNvCxnSpPr>
          <p:nvPr/>
        </p:nvCxnSpPr>
        <p:spPr>
          <a:xfrm flipH="1" flipV="1">
            <a:off x="5618202" y="4875374"/>
            <a:ext cx="995227" cy="75055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85" idx="1"/>
            <a:endCxn id="16" idx="3"/>
          </p:cNvCxnSpPr>
          <p:nvPr/>
        </p:nvCxnSpPr>
        <p:spPr>
          <a:xfrm flipH="1">
            <a:off x="5618201" y="3790278"/>
            <a:ext cx="987091" cy="478826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89" idx="1"/>
            <a:endCxn id="15" idx="3"/>
          </p:cNvCxnSpPr>
          <p:nvPr/>
        </p:nvCxnSpPr>
        <p:spPr>
          <a:xfrm flipH="1" flipV="1">
            <a:off x="5627116" y="3662834"/>
            <a:ext cx="986313" cy="10809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4" idx="1"/>
            <a:endCxn id="12" idx="3"/>
          </p:cNvCxnSpPr>
          <p:nvPr/>
        </p:nvCxnSpPr>
        <p:spPr>
          <a:xfrm flipH="1">
            <a:off x="3742804" y="3056564"/>
            <a:ext cx="1227732" cy="197701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4" idx="1"/>
            <a:endCxn id="25" idx="3"/>
          </p:cNvCxnSpPr>
          <p:nvPr/>
        </p:nvCxnSpPr>
        <p:spPr>
          <a:xfrm flipH="1">
            <a:off x="3742804" y="3056564"/>
            <a:ext cx="1227732" cy="942045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5" idx="1"/>
            <a:endCxn id="25" idx="3"/>
          </p:cNvCxnSpPr>
          <p:nvPr/>
        </p:nvCxnSpPr>
        <p:spPr>
          <a:xfrm flipH="1">
            <a:off x="3742804" y="3662834"/>
            <a:ext cx="1236646" cy="335775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8" idx="1"/>
            <a:endCxn id="27" idx="3"/>
          </p:cNvCxnSpPr>
          <p:nvPr/>
        </p:nvCxnSpPr>
        <p:spPr>
          <a:xfrm flipH="1">
            <a:off x="3761340" y="5481644"/>
            <a:ext cx="1237137" cy="5653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8" idx="1"/>
            <a:endCxn id="26" idx="3"/>
          </p:cNvCxnSpPr>
          <p:nvPr/>
        </p:nvCxnSpPr>
        <p:spPr>
          <a:xfrm flipH="1" flipV="1">
            <a:off x="3742804" y="4742953"/>
            <a:ext cx="1255673" cy="738691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7" idx="1"/>
            <a:endCxn id="26" idx="3"/>
          </p:cNvCxnSpPr>
          <p:nvPr/>
        </p:nvCxnSpPr>
        <p:spPr>
          <a:xfrm flipH="1" flipV="1">
            <a:off x="3742804" y="4742953"/>
            <a:ext cx="1227732" cy="132421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7" idx="1"/>
            <a:endCxn id="25" idx="3"/>
          </p:cNvCxnSpPr>
          <p:nvPr/>
        </p:nvCxnSpPr>
        <p:spPr>
          <a:xfrm flipH="1" flipV="1">
            <a:off x="3742804" y="3998609"/>
            <a:ext cx="1227732" cy="876765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16" idx="1"/>
            <a:endCxn id="26" idx="3"/>
          </p:cNvCxnSpPr>
          <p:nvPr/>
        </p:nvCxnSpPr>
        <p:spPr>
          <a:xfrm flipH="1">
            <a:off x="3742804" y="4269104"/>
            <a:ext cx="1227732" cy="473849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8" idx="3"/>
            <a:endCxn id="12" idx="1"/>
          </p:cNvCxnSpPr>
          <p:nvPr/>
        </p:nvCxnSpPr>
        <p:spPr>
          <a:xfrm>
            <a:off x="2213135" y="2995463"/>
            <a:ext cx="882003" cy="25880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" idx="3"/>
            <a:endCxn id="12" idx="1"/>
          </p:cNvCxnSpPr>
          <p:nvPr/>
        </p:nvCxnSpPr>
        <p:spPr>
          <a:xfrm flipV="1">
            <a:off x="2213135" y="3254265"/>
            <a:ext cx="882003" cy="320411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1" idx="3"/>
            <a:endCxn id="25" idx="1"/>
          </p:cNvCxnSpPr>
          <p:nvPr/>
        </p:nvCxnSpPr>
        <p:spPr>
          <a:xfrm flipV="1">
            <a:off x="2213135" y="3998609"/>
            <a:ext cx="882003" cy="15528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3" idx="3"/>
            <a:endCxn id="25" idx="1"/>
          </p:cNvCxnSpPr>
          <p:nvPr/>
        </p:nvCxnSpPr>
        <p:spPr>
          <a:xfrm flipV="1">
            <a:off x="2213135" y="3998609"/>
            <a:ext cx="882003" cy="73449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24" idx="3"/>
            <a:endCxn id="27" idx="1"/>
          </p:cNvCxnSpPr>
          <p:nvPr/>
        </p:nvCxnSpPr>
        <p:spPr>
          <a:xfrm flipV="1">
            <a:off x="2213135" y="5487297"/>
            <a:ext cx="900540" cy="404228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24" idx="3"/>
            <a:endCxn id="26" idx="1"/>
          </p:cNvCxnSpPr>
          <p:nvPr/>
        </p:nvCxnSpPr>
        <p:spPr>
          <a:xfrm flipV="1">
            <a:off x="2213135" y="4742953"/>
            <a:ext cx="882003" cy="114857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23" idx="3"/>
            <a:endCxn id="26" idx="1"/>
          </p:cNvCxnSpPr>
          <p:nvPr/>
        </p:nvCxnSpPr>
        <p:spPr>
          <a:xfrm flipV="1">
            <a:off x="2213135" y="4742953"/>
            <a:ext cx="882003" cy="569361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lowchart: Alternate Process 64"/>
          <p:cNvSpPr/>
          <p:nvPr/>
        </p:nvSpPr>
        <p:spPr>
          <a:xfrm>
            <a:off x="8071600" y="5376716"/>
            <a:ext cx="647666" cy="33866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7" name="Straight Arrow Connector 66"/>
          <p:cNvCxnSpPr>
            <a:stCxn id="193" idx="1"/>
            <a:endCxn id="28" idx="3"/>
          </p:cNvCxnSpPr>
          <p:nvPr/>
        </p:nvCxnSpPr>
        <p:spPr>
          <a:xfrm flipH="1" flipV="1">
            <a:off x="5646143" y="5481644"/>
            <a:ext cx="967286" cy="96615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/>
          <p:nvPr/>
        </p:nvGrpSpPr>
        <p:grpSpPr>
          <a:xfrm>
            <a:off x="317844" y="1058738"/>
            <a:ext cx="3325025" cy="631386"/>
            <a:chOff x="306140" y="936315"/>
            <a:chExt cx="4752528" cy="738371"/>
          </a:xfrm>
          <a:noFill/>
        </p:grpSpPr>
        <p:sp>
          <p:nvSpPr>
            <p:cNvPr id="4" name="Right Arrow 3"/>
            <p:cNvSpPr/>
            <p:nvPr/>
          </p:nvSpPr>
          <p:spPr>
            <a:xfrm>
              <a:off x="306140" y="936315"/>
              <a:ext cx="4752528" cy="738371"/>
            </a:xfrm>
            <a:prstGeom prst="rightArrow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68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00465" y="1114612"/>
              <a:ext cx="3277690" cy="38497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539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Запрос</a:t>
              </a:r>
              <a:endParaRPr lang="en-GB" sz="1539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007353" y="1053418"/>
            <a:ext cx="3711912" cy="631386"/>
            <a:chOff x="5718829" y="930093"/>
            <a:chExt cx="4680520" cy="738371"/>
          </a:xfrm>
          <a:noFill/>
        </p:grpSpPr>
        <p:sp>
          <p:nvSpPr>
            <p:cNvPr id="68" name="Right Arrow 67"/>
            <p:cNvSpPr/>
            <p:nvPr/>
          </p:nvSpPr>
          <p:spPr>
            <a:xfrm rot="10800000">
              <a:off x="5718829" y="930093"/>
              <a:ext cx="4680520" cy="738371"/>
            </a:xfrm>
            <a:prstGeom prst="rightArrow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>
              <a:normAutofit/>
            </a:bodyPr>
            <a:lstStyle/>
            <a:p>
              <a:pPr algn="ctr"/>
              <a:endParaRPr lang="en-GB" sz="1368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417574" y="1120832"/>
              <a:ext cx="2345326" cy="38497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539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Предложение</a:t>
              </a:r>
              <a:endParaRPr lang="en-GB" sz="1539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71" name="Straight Arrow Connector 70"/>
          <p:cNvCxnSpPr>
            <a:stCxn id="190" idx="1"/>
            <a:endCxn id="16" idx="3"/>
          </p:cNvCxnSpPr>
          <p:nvPr/>
        </p:nvCxnSpPr>
        <p:spPr>
          <a:xfrm flipH="1" flipV="1">
            <a:off x="5618202" y="4269104"/>
            <a:ext cx="995227" cy="112659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03741" y="2005947"/>
            <a:ext cx="1137721" cy="644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Business </a:t>
            </a:r>
            <a:b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strategic</a:t>
            </a:r>
          </a:p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objectives</a:t>
            </a:r>
            <a:endParaRPr lang="en-US" sz="1197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5" name="Flowchart: Alternate Process 74"/>
          <p:cNvSpPr/>
          <p:nvPr/>
        </p:nvSpPr>
        <p:spPr>
          <a:xfrm>
            <a:off x="308419" y="3923182"/>
            <a:ext cx="588787" cy="33866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6" name="Flowchart: Alternate Process 75"/>
          <p:cNvSpPr/>
          <p:nvPr/>
        </p:nvSpPr>
        <p:spPr>
          <a:xfrm>
            <a:off x="308419" y="3343969"/>
            <a:ext cx="588787" cy="33866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8" name="Flowchart: Alternate Process 77"/>
          <p:cNvSpPr/>
          <p:nvPr/>
        </p:nvSpPr>
        <p:spPr>
          <a:xfrm>
            <a:off x="308419" y="4502394"/>
            <a:ext cx="588787" cy="33866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9" name="Flowchart: Alternate Process 78"/>
          <p:cNvSpPr/>
          <p:nvPr/>
        </p:nvSpPr>
        <p:spPr>
          <a:xfrm>
            <a:off x="308419" y="5081607"/>
            <a:ext cx="588787" cy="33866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4" name="Straight Arrow Connector 83"/>
          <p:cNvCxnSpPr>
            <a:stCxn id="76" idx="3"/>
            <a:endCxn id="8" idx="1"/>
          </p:cNvCxnSpPr>
          <p:nvPr/>
        </p:nvCxnSpPr>
        <p:spPr>
          <a:xfrm flipV="1">
            <a:off x="897206" y="2995463"/>
            <a:ext cx="668263" cy="517836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76" idx="3"/>
            <a:endCxn id="7" idx="1"/>
          </p:cNvCxnSpPr>
          <p:nvPr/>
        </p:nvCxnSpPr>
        <p:spPr>
          <a:xfrm>
            <a:off x="897206" y="3513299"/>
            <a:ext cx="668263" cy="61377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75" idx="3"/>
            <a:endCxn id="11" idx="1"/>
          </p:cNvCxnSpPr>
          <p:nvPr/>
        </p:nvCxnSpPr>
        <p:spPr>
          <a:xfrm>
            <a:off x="897206" y="4092512"/>
            <a:ext cx="668263" cy="61377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78" idx="3"/>
            <a:endCxn id="13" idx="1"/>
          </p:cNvCxnSpPr>
          <p:nvPr/>
        </p:nvCxnSpPr>
        <p:spPr>
          <a:xfrm>
            <a:off x="897206" y="4671725"/>
            <a:ext cx="668263" cy="61377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79" idx="3"/>
            <a:endCxn id="23" idx="1"/>
          </p:cNvCxnSpPr>
          <p:nvPr/>
        </p:nvCxnSpPr>
        <p:spPr>
          <a:xfrm>
            <a:off x="897206" y="5250937"/>
            <a:ext cx="668263" cy="61377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79" idx="3"/>
            <a:endCxn id="24" idx="1"/>
          </p:cNvCxnSpPr>
          <p:nvPr/>
        </p:nvCxnSpPr>
        <p:spPr>
          <a:xfrm>
            <a:off x="897206" y="5250937"/>
            <a:ext cx="668263" cy="640588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78" idx="3"/>
            <a:endCxn id="11" idx="1"/>
          </p:cNvCxnSpPr>
          <p:nvPr/>
        </p:nvCxnSpPr>
        <p:spPr>
          <a:xfrm flipV="1">
            <a:off x="897206" y="4153888"/>
            <a:ext cx="668263" cy="517836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3979301" y="5951501"/>
            <a:ext cx="2477786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Maturity improvement 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955194" y="5920245"/>
            <a:ext cx="2143278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Requested maturity 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2424" y="5880613"/>
            <a:ext cx="1951331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Business priority 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97673" y="3322039"/>
            <a:ext cx="21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3371" y="3903617"/>
            <a:ext cx="21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97673" y="4475603"/>
            <a:ext cx="21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52821" y="5059648"/>
            <a:ext cx="21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153401" y="3057229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2-&gt;5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114781" y="3837772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2-&gt;4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134865" y="4550815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1-&gt;3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3124487" y="5295844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1-&gt;4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987587" y="3504982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2-&gt;4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987587" y="4115819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1-&gt;3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987587" y="2849906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2-&gt;5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987587" y="4684485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2-&gt;4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987587" y="5312314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3-&gt;4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217422" y="3667079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056653" y="5318878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4154976" y="3014679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164442" y="4647856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219681" y="2964762"/>
            <a:ext cx="30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8241495" y="3680040"/>
            <a:ext cx="30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8219681" y="4312468"/>
            <a:ext cx="30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8214526" y="4858150"/>
            <a:ext cx="30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8214526" y="5381161"/>
            <a:ext cx="30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1731130" y="2799703"/>
            <a:ext cx="231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731130" y="3397641"/>
            <a:ext cx="231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731130" y="3950814"/>
            <a:ext cx="231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731130" y="4538072"/>
            <a:ext cx="231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731130" y="5126349"/>
            <a:ext cx="2313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731130" y="5705560"/>
            <a:ext cx="231310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506424" y="3785560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2780535" y="5486214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2629573" y="2895408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2575626" y="4801258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84" name="Flowchart: Alternate Process 183"/>
          <p:cNvSpPr/>
          <p:nvPr/>
        </p:nvSpPr>
        <p:spPr>
          <a:xfrm>
            <a:off x="6596378" y="3014678"/>
            <a:ext cx="647666" cy="3386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5" name="Flowchart: Alternate Process 184"/>
          <p:cNvSpPr/>
          <p:nvPr/>
        </p:nvSpPr>
        <p:spPr>
          <a:xfrm>
            <a:off x="6605292" y="3620948"/>
            <a:ext cx="647666" cy="3386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6" name="Flowchart: Alternate Process 185"/>
          <p:cNvSpPr/>
          <p:nvPr/>
        </p:nvSpPr>
        <p:spPr>
          <a:xfrm>
            <a:off x="6596378" y="4227218"/>
            <a:ext cx="647666" cy="3386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7" name="Flowchart: Alternate Process 186"/>
          <p:cNvSpPr/>
          <p:nvPr/>
        </p:nvSpPr>
        <p:spPr>
          <a:xfrm>
            <a:off x="6596378" y="4833488"/>
            <a:ext cx="647666" cy="3386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8" name="Flowchart: Alternate Process 187"/>
          <p:cNvSpPr/>
          <p:nvPr/>
        </p:nvSpPr>
        <p:spPr>
          <a:xfrm>
            <a:off x="6624319" y="5439758"/>
            <a:ext cx="647666" cy="3386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6613429" y="3632426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3-&gt;4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6613429" y="4243263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1-&gt;4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6613429" y="2977350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3-&gt;5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6613429" y="4811929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3-&gt;4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6613429" y="5439759"/>
            <a:ext cx="67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2-&gt;4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6464680" y="2035653"/>
            <a:ext cx="1267573" cy="644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97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IT tools</a:t>
            </a: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197" dirty="0">
                <a:latin typeface="Verdana" pitchFamily="34" charset="0"/>
                <a:ea typeface="Verdana" pitchFamily="34" charset="0"/>
                <a:cs typeface="Verdana" pitchFamily="34" charset="0"/>
              </a:rPr>
              <a:t>(IT-specific supply)</a:t>
            </a:r>
            <a:endParaRPr lang="en-US" sz="1197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03" name="Straight Arrow Connector 202"/>
          <p:cNvCxnSpPr>
            <a:stCxn id="29" idx="1"/>
            <a:endCxn id="191" idx="3"/>
          </p:cNvCxnSpPr>
          <p:nvPr/>
        </p:nvCxnSpPr>
        <p:spPr>
          <a:xfrm flipH="1" flipV="1">
            <a:off x="7290749" y="3115850"/>
            <a:ext cx="759036" cy="27834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>
            <a:stCxn id="30" idx="1"/>
            <a:endCxn id="189" idx="3"/>
          </p:cNvCxnSpPr>
          <p:nvPr/>
        </p:nvCxnSpPr>
        <p:spPr>
          <a:xfrm flipH="1" flipV="1">
            <a:off x="7290749" y="3770926"/>
            <a:ext cx="762497" cy="86761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/>
          <p:cNvCxnSpPr>
            <a:stCxn id="31" idx="1"/>
            <a:endCxn id="190" idx="3"/>
          </p:cNvCxnSpPr>
          <p:nvPr/>
        </p:nvCxnSpPr>
        <p:spPr>
          <a:xfrm flipH="1" flipV="1">
            <a:off x="7290749" y="4381763"/>
            <a:ext cx="762497" cy="124249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32" idx="1"/>
            <a:endCxn id="192" idx="3"/>
          </p:cNvCxnSpPr>
          <p:nvPr/>
        </p:nvCxnSpPr>
        <p:spPr>
          <a:xfrm flipH="1" flipV="1">
            <a:off x="7290749" y="4950429"/>
            <a:ext cx="780851" cy="87627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>
            <a:stCxn id="65" idx="1"/>
            <a:endCxn id="193" idx="3"/>
          </p:cNvCxnSpPr>
          <p:nvPr/>
        </p:nvCxnSpPr>
        <p:spPr>
          <a:xfrm flipH="1">
            <a:off x="7290749" y="5546046"/>
            <a:ext cx="780851" cy="32213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2583103" y="5138104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6699200" y="5906215"/>
            <a:ext cx="2257344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>
                <a:latin typeface="Verdana" pitchFamily="34" charset="0"/>
                <a:ea typeface="Verdana" pitchFamily="34" charset="0"/>
                <a:cs typeface="Verdana" pitchFamily="34" charset="0"/>
              </a:rPr>
              <a:t>Programme priority</a:t>
            </a:r>
          </a:p>
        </p:txBody>
      </p:sp>
      <p:cxnSp>
        <p:nvCxnSpPr>
          <p:cNvPr id="221" name="Straight Arrow Connector 220"/>
          <p:cNvCxnSpPr>
            <a:stCxn id="190" idx="1"/>
            <a:endCxn id="122" idx="3"/>
          </p:cNvCxnSpPr>
          <p:nvPr/>
        </p:nvCxnSpPr>
        <p:spPr>
          <a:xfrm flipH="1">
            <a:off x="5664907" y="4381763"/>
            <a:ext cx="948522" cy="44122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5889072" y="2924381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5876379" y="3397029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5889072" y="4027018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5889072" y="4643705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5916239" y="5242620"/>
            <a:ext cx="246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92D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cxnSp>
        <p:nvCxnSpPr>
          <p:cNvPr id="248" name="Straight Arrow Connector 247"/>
          <p:cNvCxnSpPr>
            <a:stCxn id="32" idx="1"/>
            <a:endCxn id="193" idx="3"/>
          </p:cNvCxnSpPr>
          <p:nvPr/>
        </p:nvCxnSpPr>
        <p:spPr>
          <a:xfrm flipH="1">
            <a:off x="7290749" y="5038056"/>
            <a:ext cx="780851" cy="540203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Статические и динамические связи между артефактами</a:t>
            </a:r>
            <a:endParaRPr lang="en-GB" dirty="0"/>
          </a:p>
        </p:txBody>
      </p:sp>
      <p:sp>
        <p:nvSpPr>
          <p:cNvPr id="144" name="5-Point Star 18"/>
          <p:cNvSpPr/>
          <p:nvPr/>
        </p:nvSpPr>
        <p:spPr>
          <a:xfrm>
            <a:off x="8763001" y="267997"/>
            <a:ext cx="304800" cy="2873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193" tIns="44596" rIns="89193" bIns="44596" anchor="ctr"/>
          <a:lstStyle/>
          <a:p>
            <a:pPr algn="ctr">
              <a:defRPr/>
            </a:pPr>
            <a:endParaRPr lang="en-GB" sz="1539"/>
          </a:p>
        </p:txBody>
      </p:sp>
      <p:sp>
        <p:nvSpPr>
          <p:cNvPr id="2" name="Rectangular Callout 1"/>
          <p:cNvSpPr/>
          <p:nvPr/>
        </p:nvSpPr>
        <p:spPr>
          <a:xfrm>
            <a:off x="3642869" y="1763569"/>
            <a:ext cx="1121986" cy="932256"/>
          </a:xfrm>
          <a:prstGeom prst="wedgeRectCallout">
            <a:avLst>
              <a:gd name="adj1" fmla="val -76389"/>
              <a:gd name="adj2" fmla="val 95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39" dirty="0">
                <a:solidFill>
                  <a:schemeClr val="tx1"/>
                </a:solidFill>
              </a:rPr>
              <a:t>Manage business by processes</a:t>
            </a:r>
          </a:p>
        </p:txBody>
      </p:sp>
      <p:sp>
        <p:nvSpPr>
          <p:cNvPr id="145" name="Rectangular Callout 144"/>
          <p:cNvSpPr/>
          <p:nvPr/>
        </p:nvSpPr>
        <p:spPr>
          <a:xfrm>
            <a:off x="5411069" y="1589344"/>
            <a:ext cx="1037883" cy="932256"/>
          </a:xfrm>
          <a:prstGeom prst="wedgeRectCallout">
            <a:avLst>
              <a:gd name="adj1" fmla="val -50230"/>
              <a:gd name="adj2" fmla="val 8984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39" dirty="0">
                <a:solidFill>
                  <a:schemeClr val="tx1"/>
                </a:solidFill>
              </a:rPr>
              <a:t>Manage </a:t>
            </a:r>
            <a:r>
              <a:rPr lang="en-GB" sz="1539" dirty="0" smtClean="0">
                <a:solidFill>
                  <a:schemeClr val="tx1"/>
                </a:solidFill>
              </a:rPr>
              <a:t>processes</a:t>
            </a:r>
            <a:r>
              <a:rPr lang="ru-RU" sz="1539" dirty="0" smtClean="0">
                <a:solidFill>
                  <a:schemeClr val="tx1"/>
                </a:solidFill>
              </a:rPr>
              <a:t> </a:t>
            </a:r>
            <a:r>
              <a:rPr lang="en-US" sz="1539" dirty="0" smtClean="0">
                <a:solidFill>
                  <a:schemeClr val="tx1"/>
                </a:solidFill>
              </a:rPr>
              <a:t>per se</a:t>
            </a:r>
            <a:endParaRPr lang="en-GB" sz="1539" dirty="0">
              <a:solidFill>
                <a:schemeClr val="tx1"/>
              </a:solidFill>
            </a:endParaRPr>
          </a:p>
        </p:txBody>
      </p:sp>
      <p:sp>
        <p:nvSpPr>
          <p:cNvPr id="146" name="Rectangular Callout 145"/>
          <p:cNvSpPr/>
          <p:nvPr/>
        </p:nvSpPr>
        <p:spPr>
          <a:xfrm>
            <a:off x="7033717" y="1711042"/>
            <a:ext cx="1037883" cy="932256"/>
          </a:xfrm>
          <a:prstGeom prst="wedgeRectCallout">
            <a:avLst>
              <a:gd name="adj1" fmla="val -50230"/>
              <a:gd name="adj2" fmla="val 8984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39" dirty="0">
                <a:solidFill>
                  <a:schemeClr val="tx1"/>
                </a:solidFill>
              </a:rPr>
              <a:t>BPM suite</a:t>
            </a:r>
          </a:p>
        </p:txBody>
      </p:sp>
    </p:spTree>
    <p:extLst>
      <p:ext uri="{BB962C8B-B14F-4D97-AF65-F5344CB8AC3E}">
        <p14:creationId xmlns:p14="http://schemas.microsoft.com/office/powerpoint/2010/main" val="75321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6" grpId="0"/>
      <p:bldP spid="107" grpId="0"/>
      <p:bldP spid="108" grpId="0"/>
      <p:bldP spid="109" grpId="0"/>
      <p:bldP spid="110" grpId="0"/>
      <p:bldP spid="112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89" grpId="0"/>
      <p:bldP spid="190" grpId="0"/>
      <p:bldP spid="191" grpId="0"/>
      <p:bldP spid="192" grpId="0"/>
      <p:bldP spid="193" grpId="0"/>
      <p:bldP spid="219" grpId="0"/>
      <p:bldP spid="220" grpId="0"/>
      <p:bldP spid="230" grpId="0"/>
      <p:bldP spid="231" grpId="0"/>
      <p:bldP spid="232" grpId="0"/>
      <p:bldP spid="235" grpId="0"/>
      <p:bldP spid="236" grpId="0"/>
      <p:bldP spid="2" grpId="0" animBg="1"/>
      <p:bldP spid="145" grpId="0" animBg="1"/>
      <p:bldP spid="1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Эффект применения паттерна</a:t>
            </a:r>
            <a:endParaRPr lang="en-GB" dirty="0" smtClean="0"/>
          </a:p>
          <a:p>
            <a:pPr lvl="1"/>
            <a:r>
              <a:rPr lang="ru-RU" dirty="0" smtClean="0"/>
              <a:t>Формальное определение «точек приложения рычага»</a:t>
            </a:r>
            <a:endParaRPr lang="en-GB" dirty="0" smtClean="0"/>
          </a:p>
          <a:p>
            <a:pPr lvl="1"/>
            <a:r>
              <a:rPr lang="ru-RU" dirty="0" smtClean="0"/>
              <a:t>Прозрачное принятие решений</a:t>
            </a:r>
            <a:endParaRPr lang="en-GB" dirty="0" smtClean="0"/>
          </a:p>
          <a:p>
            <a:pPr lvl="1"/>
            <a:r>
              <a:rPr lang="ru-RU" dirty="0" smtClean="0"/>
              <a:t>Стратегическое планирование становится рутинной операцией </a:t>
            </a:r>
            <a:r>
              <a:rPr lang="en-GB" dirty="0" smtClean="0"/>
              <a:t>(</a:t>
            </a:r>
            <a:r>
              <a:rPr lang="ru-RU" dirty="0" smtClean="0"/>
              <a:t>как навигатор </a:t>
            </a:r>
            <a:r>
              <a:rPr lang="en-GB" dirty="0" smtClean="0"/>
              <a:t>GPS)</a:t>
            </a:r>
          </a:p>
          <a:p>
            <a:pPr lvl="1"/>
            <a:r>
              <a:rPr lang="ru-RU" dirty="0" smtClean="0"/>
              <a:t>Можно расширить паттерн другими артефактами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 и пример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04" y="3218311"/>
            <a:ext cx="7758392" cy="261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1.bp.blogspot.com/-UcNM7Y72vBg/UZMswwOxTpI/AAAAAAAAA1A/GLAYeT9ebOc/s1600/p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5" t="6226" r="5245"/>
          <a:stretch/>
        </p:blipFill>
        <p:spPr>
          <a:xfrm>
            <a:off x="5007622" y="831273"/>
            <a:ext cx="4136378" cy="496916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en-US" dirty="0" smtClean="0"/>
              <a:t>RC: </a:t>
            </a:r>
            <a:endParaRPr lang="ru-RU" dirty="0" smtClean="0"/>
          </a:p>
          <a:p>
            <a:r>
              <a:rPr lang="en-US" dirty="0" smtClean="0"/>
              <a:t>Outputs -&gt; Outcome -&gt; Impact</a:t>
            </a:r>
            <a:endParaRPr lang="ru-RU" dirty="0" smtClean="0"/>
          </a:p>
          <a:p>
            <a:r>
              <a:rPr lang="ru-RU" dirty="0" smtClean="0"/>
              <a:t>Выходы </a:t>
            </a:r>
            <a:r>
              <a:rPr lang="ru-RU" dirty="0"/>
              <a:t>-&gt; Итог -&gt; Влияние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Pattern: </a:t>
            </a:r>
            <a:r>
              <a:rPr lang="en-US" smtClean="0"/>
              <a:t>Results Chain (RC)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14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Цифровое побеждает физическое</a:t>
            </a:r>
            <a:r>
              <a:rPr lang="ru-RU" dirty="0" smtClean="0"/>
              <a:t>: все становится цифровым</a:t>
            </a:r>
          </a:p>
          <a:p>
            <a:pPr lvl="0"/>
            <a:r>
              <a:rPr lang="ru-RU" b="1" dirty="0" smtClean="0"/>
              <a:t>Быстрое побеждает медленное</a:t>
            </a:r>
            <a:r>
              <a:rPr lang="ru-RU" dirty="0" smtClean="0"/>
              <a:t>: обычная скорость исполнения - сейчас</a:t>
            </a:r>
          </a:p>
          <a:p>
            <a:pPr lvl="0"/>
            <a:r>
              <a:rPr lang="ru-RU" b="1" dirty="0" smtClean="0"/>
              <a:t>Группа </a:t>
            </a:r>
            <a:r>
              <a:rPr lang="ru-RU" b="1" dirty="0"/>
              <a:t>побеждает </a:t>
            </a:r>
            <a:r>
              <a:rPr lang="ru-RU" b="1" dirty="0" smtClean="0"/>
              <a:t>одиночек</a:t>
            </a:r>
            <a:r>
              <a:rPr lang="ru-RU" dirty="0" smtClean="0"/>
              <a:t>: решение современных сложных проблем возможно только путем сотрудничества </a:t>
            </a:r>
          </a:p>
          <a:p>
            <a:pPr lvl="0"/>
            <a:r>
              <a:rPr lang="ru-RU" b="1" dirty="0" smtClean="0"/>
              <a:t>Большое </a:t>
            </a:r>
            <a:r>
              <a:rPr lang="ru-RU" b="1" dirty="0"/>
              <a:t>побеждает </a:t>
            </a:r>
            <a:r>
              <a:rPr lang="ru-RU" b="1" dirty="0" smtClean="0"/>
              <a:t>малое</a:t>
            </a:r>
            <a:r>
              <a:rPr lang="ru-RU" dirty="0" smtClean="0"/>
              <a:t>: новые масштабы </a:t>
            </a:r>
          </a:p>
          <a:p>
            <a:pPr lvl="0"/>
            <a:r>
              <a:rPr lang="ru-RU" dirty="0"/>
              <a:t>Н</a:t>
            </a:r>
            <a:r>
              <a:rPr lang="ru-RU" dirty="0" smtClean="0"/>
              <a:t>ет времени для </a:t>
            </a:r>
            <a:r>
              <a:rPr lang="ru-RU" dirty="0"/>
              <a:t>ошибок </a:t>
            </a:r>
            <a:r>
              <a:rPr lang="ru-RU" dirty="0" smtClean="0"/>
              <a:t>и вмешательства человека в рутинных операциях и интерфейсах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Цифровая эра </a:t>
            </a:r>
            <a:r>
              <a:rPr lang="en-GB" dirty="0" smtClean="0"/>
              <a:t>(1)</a:t>
            </a:r>
            <a:endParaRPr lang="en-GB" dirty="0"/>
          </a:p>
        </p:txBody>
      </p:sp>
      <p:pic>
        <p:nvPicPr>
          <p:cNvPr id="7" name="Picture 2" descr="https://encrypted-tbn3.gstatic.com/images?q=tbn:ANd9GcSil-IG50s_ftXB4n1aJeIyJJMMRqGtJDb0BPzUoFElwuGsP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035" y="5281341"/>
            <a:ext cx="857862" cy="75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ncrypted-tbn2.gstatic.com/images?q=tbn:ANd9GcRQeDx4X7Z2th4R8wEBHCqzURHw13f7toQOAdR2cWMXqXrN1RDR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22" y="5281341"/>
            <a:ext cx="1295944" cy="78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triped Right Arrow 8"/>
          <p:cNvSpPr/>
          <p:nvPr/>
        </p:nvSpPr>
        <p:spPr>
          <a:xfrm>
            <a:off x="4505113" y="5585029"/>
            <a:ext cx="749267" cy="187740"/>
          </a:xfrm>
          <a:prstGeom prst="striped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34"/>
          </a:p>
        </p:txBody>
      </p:sp>
    </p:spTree>
    <p:extLst>
      <p:ext uri="{BB962C8B-B14F-4D97-AF65-F5344CB8AC3E}">
        <p14:creationId xmlns:p14="http://schemas.microsoft.com/office/powerpoint/2010/main" val="104969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Бизнес-проблема</a:t>
            </a:r>
            <a:endParaRPr lang="en-GB" dirty="0"/>
          </a:p>
          <a:p>
            <a:pPr lvl="1"/>
            <a:r>
              <a:rPr lang="ru-RU" dirty="0" smtClean="0"/>
              <a:t>Улучшение работы с клиентами</a:t>
            </a:r>
            <a:endParaRPr lang="en-GB" dirty="0" smtClean="0"/>
          </a:p>
          <a:p>
            <a:r>
              <a:rPr lang="ru-RU" dirty="0" smtClean="0"/>
              <a:t>Наблюдение</a:t>
            </a:r>
            <a:endParaRPr lang="en-GB" dirty="0" smtClean="0"/>
          </a:p>
          <a:p>
            <a:pPr lvl="1"/>
            <a:r>
              <a:rPr lang="ru-RU" dirty="0" smtClean="0"/>
              <a:t>«Клиенты </a:t>
            </a:r>
            <a:r>
              <a:rPr lang="ru-RU" dirty="0"/>
              <a:t>используют наши продукты и услуги, чтобы </a:t>
            </a:r>
            <a:r>
              <a:rPr lang="ru-RU" dirty="0" smtClean="0"/>
              <a:t>сделать работу или решить проблему в </a:t>
            </a:r>
            <a:r>
              <a:rPr lang="ru-RU" dirty="0"/>
              <a:t>своей </a:t>
            </a:r>
            <a:r>
              <a:rPr lang="ru-RU" dirty="0" smtClean="0"/>
              <a:t>жизни»</a:t>
            </a:r>
            <a:r>
              <a:rPr lang="en-GB" dirty="0" smtClean="0"/>
              <a:t> </a:t>
            </a:r>
          </a:p>
          <a:p>
            <a:r>
              <a:rPr lang="ru-RU" dirty="0"/>
              <a:t>Р</a:t>
            </a:r>
            <a:r>
              <a:rPr lang="ru-RU" dirty="0" smtClean="0"/>
              <a:t>азмышление</a:t>
            </a:r>
            <a:endParaRPr lang="en-GB" dirty="0" smtClean="0"/>
          </a:p>
          <a:p>
            <a:pPr lvl="1"/>
            <a:r>
              <a:rPr lang="ru-RU" dirty="0" smtClean="0"/>
              <a:t>жизнь – это процесс</a:t>
            </a:r>
            <a:endParaRPr lang="en-GB" dirty="0"/>
          </a:p>
          <a:p>
            <a:pPr lvl="1"/>
            <a:r>
              <a:rPr lang="ru-RU" dirty="0" smtClean="0"/>
              <a:t>жизненная ситуация – это процесс (например, прибавление в семье)</a:t>
            </a:r>
            <a:endParaRPr lang="en-GB" dirty="0"/>
          </a:p>
          <a:p>
            <a:pPr lvl="1"/>
            <a:r>
              <a:rPr lang="ru-RU" dirty="0" smtClean="0"/>
              <a:t>решение жизненной проблемы – это процесс (покупка более крупного автомобиля</a:t>
            </a:r>
            <a:r>
              <a:rPr lang="en-GB" dirty="0" smtClean="0"/>
              <a:t>)</a:t>
            </a:r>
          </a:p>
          <a:p>
            <a:pPr lvl="1"/>
            <a:r>
              <a:rPr lang="ru-RU" dirty="0" smtClean="0"/>
              <a:t>общение с дилером – это процесс </a:t>
            </a:r>
            <a:r>
              <a:rPr lang="en-GB" dirty="0"/>
              <a:t> </a:t>
            </a:r>
            <a:endParaRPr lang="en-GB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Pattern: Customer </a:t>
            </a:r>
            <a:r>
              <a:rPr lang="en-GB" dirty="0" err="1" smtClean="0"/>
              <a:t>eXperience</a:t>
            </a:r>
            <a:r>
              <a:rPr lang="en-GB" dirty="0" smtClean="0"/>
              <a:t> </a:t>
            </a:r>
            <a:r>
              <a:rPr lang="en-GB" dirty="0"/>
              <a:t>As A Process (CXAAP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14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Логика</a:t>
            </a:r>
            <a:endParaRPr lang="en-GB" dirty="0" smtClean="0"/>
          </a:p>
          <a:p>
            <a:pPr lvl="1"/>
            <a:r>
              <a:rPr lang="ru-RU" dirty="0"/>
              <a:t>Если ваши продукты и услуги более </a:t>
            </a:r>
            <a:r>
              <a:rPr lang="ru-RU" dirty="0" smtClean="0"/>
              <a:t>подходящие для этих </a:t>
            </a:r>
            <a:r>
              <a:rPr lang="ru-RU" dirty="0"/>
              <a:t>процессах (т.е. </a:t>
            </a:r>
            <a:r>
              <a:rPr lang="ru-RU" dirty="0" smtClean="0"/>
              <a:t>уменьшают хлопоты </a:t>
            </a:r>
            <a:r>
              <a:rPr lang="ru-RU" dirty="0"/>
              <a:t>для клиента), то они будут более привлекательными для </a:t>
            </a:r>
            <a:r>
              <a:rPr lang="ru-RU" dirty="0" smtClean="0"/>
              <a:t>клиентов</a:t>
            </a:r>
            <a:r>
              <a:rPr lang="en-GB" dirty="0"/>
              <a:t> </a:t>
            </a:r>
          </a:p>
          <a:p>
            <a:r>
              <a:rPr lang="ru-RU" dirty="0" smtClean="0"/>
              <a:t>Способы применения</a:t>
            </a:r>
            <a:endParaRPr lang="en-GB" dirty="0"/>
          </a:p>
          <a:p>
            <a:pPr lvl="1"/>
            <a:r>
              <a:rPr lang="ru-RU" dirty="0" smtClean="0"/>
              <a:t>Задавать правильные вопросы</a:t>
            </a:r>
            <a:r>
              <a:rPr lang="en-GB" dirty="0" smtClean="0"/>
              <a:t>: </a:t>
            </a:r>
            <a:endParaRPr lang="ru-RU" dirty="0" smtClean="0"/>
          </a:p>
          <a:p>
            <a:pPr lvl="2"/>
            <a:r>
              <a:rPr lang="ru-RU" dirty="0" smtClean="0"/>
              <a:t>Не</a:t>
            </a:r>
            <a:r>
              <a:rPr lang="en-GB" dirty="0" smtClean="0"/>
              <a:t> </a:t>
            </a:r>
            <a:r>
              <a:rPr lang="ru-RU" dirty="0" smtClean="0"/>
              <a:t>«Сколько этажей будем строит?»</a:t>
            </a:r>
          </a:p>
          <a:p>
            <a:pPr lvl="2"/>
            <a:r>
              <a:rPr lang="ru-RU" dirty="0" smtClean="0"/>
              <a:t>А «Родители в гости будут приезжать</a:t>
            </a:r>
            <a:r>
              <a:rPr lang="en-GB" dirty="0" smtClean="0"/>
              <a:t>?</a:t>
            </a:r>
            <a:r>
              <a:rPr lang="ru-RU" dirty="0" smtClean="0"/>
              <a:t>», «Сколько будет детей</a:t>
            </a:r>
            <a:r>
              <a:rPr lang="en-GB" dirty="0" smtClean="0"/>
              <a:t>?</a:t>
            </a:r>
            <a:r>
              <a:rPr lang="ru-RU" dirty="0" smtClean="0"/>
              <a:t>»,</a:t>
            </a:r>
            <a:r>
              <a:rPr lang="en-GB" dirty="0" smtClean="0"/>
              <a:t> </a:t>
            </a:r>
            <a:r>
              <a:rPr lang="ru-RU" dirty="0" smtClean="0"/>
              <a:t>«Как долго здесь планируете жить</a:t>
            </a:r>
            <a:r>
              <a:rPr lang="en-GB" dirty="0" smtClean="0"/>
              <a:t>?</a:t>
            </a:r>
            <a:r>
              <a:rPr lang="ru-RU" dirty="0" smtClean="0"/>
              <a:t>»</a:t>
            </a:r>
            <a:endParaRPr lang="en-GB" dirty="0" smtClean="0"/>
          </a:p>
          <a:p>
            <a:pPr lvl="1"/>
            <a:r>
              <a:rPr lang="ru-RU" dirty="0" smtClean="0"/>
              <a:t>Задуматься о </a:t>
            </a:r>
            <a:r>
              <a:rPr lang="en-GB" dirty="0" smtClean="0"/>
              <a:t>“</a:t>
            </a:r>
            <a:r>
              <a:rPr lang="en-GB" i="1" dirty="0" smtClean="0"/>
              <a:t>product-as-a-process</a:t>
            </a:r>
            <a:r>
              <a:rPr lang="en-GB" dirty="0" smtClean="0"/>
              <a:t>”, “</a:t>
            </a:r>
            <a:r>
              <a:rPr lang="en-GB" i="1" dirty="0" smtClean="0"/>
              <a:t>services-as-a-process</a:t>
            </a:r>
            <a:r>
              <a:rPr lang="en-GB" dirty="0" smtClean="0"/>
              <a:t>”</a:t>
            </a:r>
            <a:r>
              <a:rPr lang="ru-RU" dirty="0" smtClean="0"/>
              <a:t> и</a:t>
            </a:r>
            <a:r>
              <a:rPr lang="en-GB" dirty="0" smtClean="0"/>
              <a:t> “</a:t>
            </a:r>
            <a:r>
              <a:rPr lang="en-GB" i="1" dirty="0" smtClean="0"/>
              <a:t>resource-as-a-process</a:t>
            </a:r>
            <a:r>
              <a:rPr lang="en-GB" dirty="0" smtClean="0"/>
              <a:t>”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Логика и способы применения паттерна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23826" y="5675013"/>
            <a:ext cx="6650050" cy="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23826" y="5214662"/>
            <a:ext cx="6650050" cy="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23826" y="5933611"/>
            <a:ext cx="6650050" cy="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027327" y="5675013"/>
            <a:ext cx="759012" cy="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350007" y="5214662"/>
            <a:ext cx="1410891" cy="1157"/>
          </a:xfrm>
          <a:prstGeom prst="straightConnector1">
            <a:avLst/>
          </a:prstGeom>
          <a:ln w="50800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79404" y="5225562"/>
            <a:ext cx="492596" cy="0"/>
          </a:xfrm>
          <a:prstGeom prst="straightConnector1">
            <a:avLst/>
          </a:prstGeom>
          <a:ln w="50800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09018" y="5944104"/>
            <a:ext cx="3078727" cy="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91019" y="4914261"/>
            <a:ext cx="961963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Buy car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77997" y="4925161"/>
            <a:ext cx="979016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Buy car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52981" y="5709911"/>
            <a:ext cx="1982000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Client file (resource)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09019" y="5374545"/>
            <a:ext cx="889791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Sell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79213" y="5365714"/>
            <a:ext cx="889791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Sell 2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069345" y="5675013"/>
            <a:ext cx="502655" cy="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914611" y="5039988"/>
            <a:ext cx="991000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Client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945002" y="5551042"/>
            <a:ext cx="991000" cy="30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68" dirty="0"/>
              <a:t>Garage</a:t>
            </a:r>
          </a:p>
        </p:txBody>
      </p:sp>
    </p:spTree>
    <p:extLst>
      <p:ext uri="{BB962C8B-B14F-4D97-AF65-F5344CB8AC3E}">
        <p14:creationId xmlns:p14="http://schemas.microsoft.com/office/powerpoint/2010/main" val="14631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5" b="5772"/>
          <a:stretch/>
        </p:blipFill>
        <p:spPr>
          <a:xfrm>
            <a:off x="971600" y="1411015"/>
            <a:ext cx="6612932" cy="469812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Corporate + Customer processes (animated)</a:t>
            </a:r>
            <a:endParaRPr lang="en-GB" dirty="0"/>
          </a:p>
        </p:txBody>
      </p:sp>
      <p:sp>
        <p:nvSpPr>
          <p:cNvPr id="6" name="Lightning Bolt 5"/>
          <p:cNvSpPr/>
          <p:nvPr/>
        </p:nvSpPr>
        <p:spPr>
          <a:xfrm rot="21163012">
            <a:off x="2610109" y="1567168"/>
            <a:ext cx="323382" cy="877759"/>
          </a:xfrm>
          <a:prstGeom prst="lightningBol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miley Face 6"/>
          <p:cNvSpPr/>
          <p:nvPr/>
        </p:nvSpPr>
        <p:spPr>
          <a:xfrm>
            <a:off x="2915816" y="2310047"/>
            <a:ext cx="216024" cy="192602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-46295" y="863134"/>
            <a:ext cx="15219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GB" altLang="en-US" sz="900" dirty="0">
                <a:solidFill>
                  <a:srgbClr val="FF0000"/>
                </a:solidFill>
              </a:rPr>
              <a:t>Click for animation</a:t>
            </a:r>
          </a:p>
        </p:txBody>
      </p:sp>
      <p:sp>
        <p:nvSpPr>
          <p:cNvPr id="14" name="Smiley Face 13"/>
          <p:cNvSpPr/>
          <p:nvPr/>
        </p:nvSpPr>
        <p:spPr>
          <a:xfrm>
            <a:off x="3419872" y="2132856"/>
            <a:ext cx="216024" cy="192602"/>
          </a:xfrm>
          <a:prstGeom prst="smileyFac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Smiley Face 14"/>
          <p:cNvSpPr/>
          <p:nvPr/>
        </p:nvSpPr>
        <p:spPr>
          <a:xfrm>
            <a:off x="3383868" y="2463849"/>
            <a:ext cx="216024" cy="192602"/>
          </a:xfrm>
          <a:prstGeom prst="smileyFac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Line Callout 1 12"/>
          <p:cNvSpPr/>
          <p:nvPr/>
        </p:nvSpPr>
        <p:spPr>
          <a:xfrm>
            <a:off x="1691681" y="3050290"/>
            <a:ext cx="1080120" cy="306702"/>
          </a:xfrm>
          <a:prstGeom prst="borderCallout1">
            <a:avLst>
              <a:gd name="adj1" fmla="val 45573"/>
              <a:gd name="adj2" fmla="val 100071"/>
              <a:gd name="adj3" fmla="val -255334"/>
              <a:gd name="adj4" fmla="val 164958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Accommodations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2411760" y="3553875"/>
            <a:ext cx="914400" cy="216024"/>
          </a:xfrm>
          <a:prstGeom prst="borderCallout1">
            <a:avLst>
              <a:gd name="adj1" fmla="val 1731"/>
              <a:gd name="adj2" fmla="val 48698"/>
              <a:gd name="adj3" fmla="val -448843"/>
              <a:gd name="adj4" fmla="val 111059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Ticketing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8" name="Lightning Bolt 17"/>
          <p:cNvSpPr/>
          <p:nvPr/>
        </p:nvSpPr>
        <p:spPr>
          <a:xfrm rot="181290">
            <a:off x="3431456" y="2537681"/>
            <a:ext cx="192856" cy="931595"/>
          </a:xfrm>
          <a:prstGeom prst="lightningBol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miley Face 18"/>
          <p:cNvSpPr/>
          <p:nvPr/>
        </p:nvSpPr>
        <p:spPr>
          <a:xfrm>
            <a:off x="3540719" y="3431830"/>
            <a:ext cx="216024" cy="192602"/>
          </a:xfrm>
          <a:prstGeom prst="smileyFac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Line Callout 1 11"/>
          <p:cNvSpPr/>
          <p:nvPr/>
        </p:nvSpPr>
        <p:spPr>
          <a:xfrm>
            <a:off x="1691681" y="2502649"/>
            <a:ext cx="572629" cy="247806"/>
          </a:xfrm>
          <a:prstGeom prst="borderCallout1">
            <a:avLst>
              <a:gd name="adj1" fmla="val 47283"/>
              <a:gd name="adj2" fmla="val 101327"/>
              <a:gd name="adj3" fmla="val -38248"/>
              <a:gd name="adj4" fmla="val 275932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Setup event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0" name="Line Callout 1 19"/>
          <p:cNvSpPr/>
          <p:nvPr/>
        </p:nvSpPr>
        <p:spPr>
          <a:xfrm>
            <a:off x="2411760" y="4004812"/>
            <a:ext cx="914400" cy="216024"/>
          </a:xfrm>
          <a:prstGeom prst="borderCallout1">
            <a:avLst>
              <a:gd name="adj1" fmla="val 1731"/>
              <a:gd name="adj2" fmla="val 48698"/>
              <a:gd name="adj3" fmla="val -210378"/>
              <a:gd name="adj4" fmla="val 160277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Plan ticketing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7" name="Smiley Face 16"/>
          <p:cNvSpPr/>
          <p:nvPr/>
        </p:nvSpPr>
        <p:spPr>
          <a:xfrm>
            <a:off x="4086627" y="3416979"/>
            <a:ext cx="179629" cy="168309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miley Face 21"/>
          <p:cNvSpPr/>
          <p:nvPr/>
        </p:nvSpPr>
        <p:spPr>
          <a:xfrm>
            <a:off x="4017640" y="3410406"/>
            <a:ext cx="194320" cy="175649"/>
          </a:xfrm>
          <a:prstGeom prst="smileyFac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ine Callout 1 20"/>
          <p:cNvSpPr/>
          <p:nvPr/>
        </p:nvSpPr>
        <p:spPr>
          <a:xfrm>
            <a:off x="2918047" y="4390549"/>
            <a:ext cx="1037270" cy="216024"/>
          </a:xfrm>
          <a:prstGeom prst="borderCallout1">
            <a:avLst>
              <a:gd name="adj1" fmla="val 1731"/>
              <a:gd name="adj2" fmla="val 48698"/>
              <a:gd name="adj3" fmla="val -313260"/>
              <a:gd name="adj4" fmla="val 137708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Prepare web sale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3" name="Line Callout 1 22"/>
          <p:cNvSpPr/>
          <p:nvPr/>
        </p:nvSpPr>
        <p:spPr>
          <a:xfrm>
            <a:off x="3419872" y="4785072"/>
            <a:ext cx="1037270" cy="216024"/>
          </a:xfrm>
          <a:prstGeom prst="borderCallout1">
            <a:avLst>
              <a:gd name="adj1" fmla="val 1731"/>
              <a:gd name="adj2" fmla="val 48698"/>
              <a:gd name="adj3" fmla="val -498448"/>
              <a:gd name="adj4" fmla="val 111996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Run web sale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4" name="Line Callout 1 23"/>
          <p:cNvSpPr/>
          <p:nvPr/>
        </p:nvSpPr>
        <p:spPr>
          <a:xfrm>
            <a:off x="3966752" y="5032546"/>
            <a:ext cx="1037270" cy="216024"/>
          </a:xfrm>
          <a:prstGeom prst="borderCallout1">
            <a:avLst>
              <a:gd name="adj1" fmla="val 1731"/>
              <a:gd name="adj2" fmla="val 48698"/>
              <a:gd name="adj3" fmla="val -621906"/>
              <a:gd name="adj4" fmla="val 79550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Run lottery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5" name="Line Callout 1 24"/>
          <p:cNvSpPr/>
          <p:nvPr/>
        </p:nvSpPr>
        <p:spPr>
          <a:xfrm>
            <a:off x="5004048" y="4761904"/>
            <a:ext cx="1037270" cy="216024"/>
          </a:xfrm>
          <a:prstGeom prst="borderCallout1">
            <a:avLst>
              <a:gd name="adj1" fmla="val 1731"/>
              <a:gd name="adj2" fmla="val 48698"/>
              <a:gd name="adj3" fmla="val -490731"/>
              <a:gd name="adj4" fmla="val 22617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Deliver tickets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6" name="Lightning Bolt 25"/>
          <p:cNvSpPr/>
          <p:nvPr/>
        </p:nvSpPr>
        <p:spPr>
          <a:xfrm rot="9155698">
            <a:off x="5518386" y="3459592"/>
            <a:ext cx="192856" cy="404590"/>
          </a:xfrm>
          <a:prstGeom prst="lightningBol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Callout 1 26"/>
          <p:cNvSpPr/>
          <p:nvPr/>
        </p:nvSpPr>
        <p:spPr>
          <a:xfrm>
            <a:off x="5436096" y="4077072"/>
            <a:ext cx="1037270" cy="216024"/>
          </a:xfrm>
          <a:prstGeom prst="borderCallout1">
            <a:avLst>
              <a:gd name="adj1" fmla="val 1731"/>
              <a:gd name="adj2" fmla="val 48698"/>
              <a:gd name="adj3" fmla="val -149015"/>
              <a:gd name="adj4" fmla="val 28356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Event finished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8" name="Lightning Bolt 27"/>
          <p:cNvSpPr/>
          <p:nvPr/>
        </p:nvSpPr>
        <p:spPr>
          <a:xfrm rot="6968289">
            <a:off x="4630572" y="1778673"/>
            <a:ext cx="192856" cy="2418660"/>
          </a:xfrm>
          <a:prstGeom prst="lightningBol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2987825" y="764704"/>
            <a:ext cx="5904655" cy="46805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27884" y="940078"/>
            <a:ext cx="191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Customer process</a:t>
            </a:r>
            <a:endParaRPr lang="en-GB" dirty="0"/>
          </a:p>
        </p:txBody>
      </p:sp>
      <p:pic>
        <p:nvPicPr>
          <p:cNvPr id="31" name="Picture 3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32" y="783263"/>
            <a:ext cx="3312368" cy="2160239"/>
          </a:xfrm>
          <a:prstGeom prst="rect">
            <a:avLst/>
          </a:prstGeom>
        </p:spPr>
      </p:pic>
      <p:sp>
        <p:nvSpPr>
          <p:cNvPr id="32" name="Smiley Face 31"/>
          <p:cNvSpPr/>
          <p:nvPr/>
        </p:nvSpPr>
        <p:spPr>
          <a:xfrm>
            <a:off x="6259807" y="1422945"/>
            <a:ext cx="182563" cy="149901"/>
          </a:xfrm>
          <a:prstGeom prst="smileyFac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Smiley Face 32"/>
          <p:cNvSpPr/>
          <p:nvPr/>
        </p:nvSpPr>
        <p:spPr>
          <a:xfrm>
            <a:off x="6913175" y="1512184"/>
            <a:ext cx="93111" cy="86385"/>
          </a:xfrm>
          <a:prstGeom prst="smileyFac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Line Callout 1 33"/>
          <p:cNvSpPr/>
          <p:nvPr/>
        </p:nvSpPr>
        <p:spPr>
          <a:xfrm>
            <a:off x="6317780" y="2984152"/>
            <a:ext cx="1049527" cy="447678"/>
          </a:xfrm>
          <a:prstGeom prst="borderCallout1">
            <a:avLst>
              <a:gd name="adj1" fmla="val -8067"/>
              <a:gd name="adj2" fmla="val 48099"/>
              <a:gd name="adj3" fmla="val -322168"/>
              <a:gd name="adj4" fmla="val 4471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Submit Ticket Application</a:t>
            </a:r>
          </a:p>
        </p:txBody>
      </p:sp>
      <p:sp>
        <p:nvSpPr>
          <p:cNvPr id="35" name="Lightning Bolt 34"/>
          <p:cNvSpPr/>
          <p:nvPr/>
        </p:nvSpPr>
        <p:spPr>
          <a:xfrm rot="2754369">
            <a:off x="7654442" y="1056150"/>
            <a:ext cx="132898" cy="464693"/>
          </a:xfrm>
          <a:prstGeom prst="lightningBol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7717231" y="3066565"/>
            <a:ext cx="766849" cy="480224"/>
          </a:xfrm>
          <a:prstGeom prst="borderCallout1">
            <a:avLst>
              <a:gd name="adj1" fmla="val -8067"/>
              <a:gd name="adj2" fmla="val 48099"/>
              <a:gd name="adj3" fmla="val -321146"/>
              <a:gd name="adj4" fmla="val -23150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Lottery notification received </a:t>
            </a:r>
          </a:p>
        </p:txBody>
      </p:sp>
      <p:sp>
        <p:nvSpPr>
          <p:cNvPr id="37" name="Lightning Bolt 36"/>
          <p:cNvSpPr/>
          <p:nvPr/>
        </p:nvSpPr>
        <p:spPr>
          <a:xfrm rot="2754369">
            <a:off x="8448129" y="1077368"/>
            <a:ext cx="132898" cy="464693"/>
          </a:xfrm>
          <a:prstGeom prst="lightningBol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Line Callout 1 37"/>
          <p:cNvSpPr/>
          <p:nvPr/>
        </p:nvSpPr>
        <p:spPr>
          <a:xfrm>
            <a:off x="8484081" y="2553046"/>
            <a:ext cx="708277" cy="446665"/>
          </a:xfrm>
          <a:prstGeom prst="borderCallout1">
            <a:avLst>
              <a:gd name="adj1" fmla="val -8067"/>
              <a:gd name="adj2" fmla="val 48099"/>
              <a:gd name="adj3" fmla="val -234224"/>
              <a:gd name="adj4" fmla="val -15443"/>
            </a:avLst>
          </a:prstGeom>
          <a:solidFill>
            <a:srgbClr val="FFC000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Tickets received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492660" y="1610803"/>
            <a:ext cx="131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Solicited</a:t>
            </a:r>
            <a:b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touch point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4548280" y="1553783"/>
            <a:ext cx="1790464" cy="2168931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761159" y="1550210"/>
            <a:ext cx="2837613" cy="2158397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978192" y="3624432"/>
            <a:ext cx="131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Obligation</a:t>
            </a:r>
            <a:b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touch points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5227264" y="1540657"/>
            <a:ext cx="3163438" cy="2201097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757266" y="4677930"/>
            <a:ext cx="162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Problem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touch points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5285361" y="1821261"/>
            <a:ext cx="3184924" cy="2050661"/>
          </a:xfrm>
          <a:prstGeom prst="straightConnector1">
            <a:avLst/>
          </a:prstGeom>
          <a:ln w="34925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5204725" y="1778218"/>
            <a:ext cx="2463825" cy="2102200"/>
          </a:xfrm>
          <a:prstGeom prst="straightConnector1">
            <a:avLst/>
          </a:prstGeom>
          <a:ln w="34925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308480" y="945965"/>
            <a:ext cx="191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Corporate 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04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0276 0.0023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02743 0.0002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3 0.00023 L 0.05903 0.0002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33333E-6 L 0.05121 -0.013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67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5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0.00104 0.01597 C 0.00104 0.02315 0.00816 0.03217 0.01337 0.03171 L 0.02656 0.03217 " pathEditMode="relative" rAng="5400000" ptsTypes="AA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7" y="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000"/>
                            </p:stCondLst>
                            <p:childTnLst>
                              <p:par>
                                <p:cTn id="76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0"/>
                            </p:stCondLst>
                            <p:childTnLst>
                              <p:par>
                                <p:cTn id="79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-0.0132 L 0.08281 0.0078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104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1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0"/>
                            </p:stCondLst>
                            <p:childTnLst>
                              <p:par>
                                <p:cTn id="86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0.03195 L 0.05104 0.0319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000"/>
                            </p:stCondLst>
                            <p:childTnLst>
                              <p:par>
                                <p:cTn id="89" presetID="8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764 L 0.06546 0.0099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8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46 0.00231 L 0.11129 0.00231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5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-1.38889E-6 0.04514 C -1.38889E-6 0.06528 0.00903 0.09074 0.0158 0.09074 L 0.03125 0.09074 " pathEditMode="relative" rAng="5400000" ptsTypes="AAAA">
                                      <p:cBhvr>
                                        <p:cTn id="1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2500"/>
                            </p:stCondLst>
                            <p:childTnLst>
                              <p:par>
                                <p:cTn id="113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16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04 0.03195 L 0.07344 0.03195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19" presetID="8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8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95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9500"/>
                            </p:stCondLst>
                            <p:childTnLst>
                              <p:par>
                                <p:cTn id="131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29 0.00231 L 0.19809 0.00231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1500"/>
                            </p:stCondLst>
                            <p:childTnLst>
                              <p:par>
                                <p:cTn id="134" presetID="42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44 0.03195 L 0.08941 0.00834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" y="-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3500"/>
                            </p:stCondLst>
                            <p:childTnLst>
                              <p:par>
                                <p:cTn id="137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4000"/>
                            </p:stCondLst>
                            <p:childTnLst>
                              <p:par>
                                <p:cTn id="144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3 0.00023 L 0.14045 0.00394 " pathEditMode="relative" rAng="0" ptsTypes="AA">
                                      <p:cBhvr>
                                        <p:cTn id="1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4500"/>
                            </p:stCondLst>
                            <p:childTnLst>
                              <p:par>
                                <p:cTn id="147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000"/>
                            </p:stCondLst>
                            <p:childTnLst>
                              <p:par>
                                <p:cTn id="151" presetID="42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045 0.00394 L 0.14826 0.00394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7000"/>
                            </p:stCondLst>
                            <p:childTnLst>
                              <p:par>
                                <p:cTn id="154" presetID="42" presetClass="pat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0.00834 L 0.10521 0.00834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0787 L 0.09861 3.33333E-6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9000"/>
                            </p:stCondLst>
                            <p:childTnLst>
                              <p:par>
                                <p:cTn id="159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9500"/>
                            </p:stCondLst>
                            <p:childTnLst>
                              <p:par>
                                <p:cTn id="166" presetID="42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826 0.00394 L 0.19548 0.00394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42" presetClass="path" presetSubtype="0" accel="50000" decel="5000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21 0.00834 L 0.12326 0.03311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1227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63 0.00787 L 0.10642 -0.01667 " pathEditMode="relative" rAng="0" ptsTypes="AA">
                                      <p:cBhvr>
                                        <p:cTn id="1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1500"/>
                            </p:stCondLst>
                            <p:childTnLst>
                              <p:par>
                                <p:cTn id="175" presetID="8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3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45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4500"/>
                            </p:stCondLst>
                            <p:childTnLst>
                              <p:par>
                                <p:cTn id="185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09 0.00231 L 0.27014 0.00231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6500"/>
                            </p:stCondLst>
                            <p:childTnLst>
                              <p:par>
                                <p:cTn id="188" presetID="10" presetClass="exit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42 -0.01667 L 0.12222 -0.03148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8500"/>
                            </p:stCondLst>
                            <p:childTnLst>
                              <p:par>
                                <p:cTn id="197" presetID="8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0" presetID="10" presetClass="exit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61000"/>
                            </p:stCondLst>
                            <p:childTnLst>
                              <p:par>
                                <p:cTn id="2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62000"/>
                            </p:stCondLst>
                            <p:childTnLst>
                              <p:par>
                                <p:cTn id="213" presetID="42" presetClass="pat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48 0.00394 L 0.2191 -1.85185E-6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4000"/>
                            </p:stCondLst>
                            <p:childTnLst>
                              <p:par>
                                <p:cTn id="216" presetID="8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66000"/>
                            </p:stCondLst>
                            <p:childTnLst>
                              <p:par>
                                <p:cTn id="219" presetID="42" presetClass="path" presetSubtype="0" accel="50000" decel="5000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91 -1.85185E-6 L 0.24271 -1.85185E-6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68000"/>
                            </p:stCondLst>
                            <p:childTnLst>
                              <p:par>
                                <p:cTn id="222" presetID="10" presetClass="exit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69000"/>
                            </p:stCondLst>
                            <p:childTnLst>
                              <p:par>
                                <p:cTn id="22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71500"/>
                            </p:stCondLst>
                            <p:childTnLst>
                              <p:par>
                                <p:cTn id="2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72000"/>
                            </p:stCondLst>
                            <p:childTnLst>
                              <p:par>
                                <p:cTn id="23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74500"/>
                            </p:stCondLst>
                            <p:childTnLst>
                              <p:par>
                                <p:cTn id="2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75000"/>
                            </p:stCondLst>
                            <p:childTnLst>
                              <p:par>
                                <p:cTn id="2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75500"/>
                            </p:stCondLst>
                            <p:childTnLst>
                              <p:par>
                                <p:cTn id="24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78000"/>
                            </p:stCondLst>
                            <p:childTnLst>
                              <p:par>
                                <p:cTn id="2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78500"/>
                            </p:stCondLst>
                            <p:childTnLst>
                              <p:par>
                                <p:cTn id="2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7" grpId="2" animBg="1"/>
      <p:bldP spid="7" grpId="3" animBg="1"/>
      <p:bldP spid="9" grpId="0"/>
      <p:bldP spid="14" grpId="0" animBg="1"/>
      <p:bldP spid="14" grpId="1" animBg="1"/>
      <p:bldP spid="15" grpId="0" animBg="1"/>
      <p:bldP spid="15" grpId="1" animBg="1"/>
      <p:bldP spid="13" grpId="0" animBg="1"/>
      <p:bldP spid="16" grpId="0" animBg="1"/>
      <p:bldP spid="18" grpId="0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12" grpId="0" animBg="1"/>
      <p:bldP spid="20" grpId="0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2" grpId="13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3" grpId="0" animBg="1"/>
      <p:bldP spid="33" grpId="1" animBg="1"/>
      <p:bldP spid="33" grpId="2" animBg="1"/>
      <p:bldP spid="33" grpId="3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2" grpId="0"/>
      <p:bldP spid="4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</a:t>
            </a:r>
            <a:r>
              <a:rPr lang="en-US" dirty="0" smtClean="0"/>
              <a:t> </a:t>
            </a:r>
            <a:r>
              <a:rPr lang="ru-RU" dirty="0" smtClean="0"/>
              <a:t>объединить </a:t>
            </a:r>
            <a:r>
              <a:rPr lang="ru-RU" b="1" dirty="0"/>
              <a:t>разнообразие</a:t>
            </a:r>
            <a:r>
              <a:rPr lang="ru-RU" dirty="0"/>
              <a:t> и </a:t>
            </a:r>
            <a:r>
              <a:rPr lang="ru-RU" b="1" dirty="0"/>
              <a:t>единообразие </a:t>
            </a:r>
          </a:p>
          <a:p>
            <a:r>
              <a:rPr lang="ru-RU" dirty="0" smtClean="0"/>
              <a:t>Проблема их сочетания известна </a:t>
            </a:r>
            <a:r>
              <a:rPr lang="ru-RU" dirty="0"/>
              <a:t>в бизнесе, как "</a:t>
            </a:r>
            <a:r>
              <a:rPr lang="ru-RU" dirty="0" smtClean="0"/>
              <a:t>общие службы" </a:t>
            </a:r>
            <a:endParaRPr lang="ru-RU" dirty="0"/>
          </a:p>
          <a:p>
            <a:r>
              <a:rPr lang="ru-RU" dirty="0" smtClean="0"/>
              <a:t>Пример</a:t>
            </a:r>
          </a:p>
          <a:p>
            <a:pPr lvl="1"/>
            <a:r>
              <a:rPr lang="ru-RU" dirty="0" smtClean="0"/>
              <a:t>Бизнес-подразделения (</a:t>
            </a:r>
            <a:r>
              <a:rPr lang="en-GB" dirty="0"/>
              <a:t>BU</a:t>
            </a:r>
            <a:r>
              <a:rPr lang="ru-RU" dirty="0" smtClean="0"/>
              <a:t>) </a:t>
            </a:r>
            <a:r>
              <a:rPr lang="ru-RU" dirty="0"/>
              <a:t>имеют различные уровни компьютеризации </a:t>
            </a:r>
            <a:r>
              <a:rPr lang="ru-RU" dirty="0" smtClean="0"/>
              <a:t>и стандартное </a:t>
            </a:r>
            <a:r>
              <a:rPr lang="ru-RU" dirty="0"/>
              <a:t>решение от </a:t>
            </a:r>
            <a:r>
              <a:rPr lang="ru-RU" dirty="0" smtClean="0"/>
              <a:t>ИТ подразделения никому не подходит</a:t>
            </a:r>
            <a:endParaRPr lang="en-GB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Pattern: Common/Shared Services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373404" y="5416350"/>
            <a:ext cx="842445" cy="1579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9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37071" y="4861620"/>
            <a:ext cx="826031" cy="1861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9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39027" y="5217697"/>
            <a:ext cx="842445" cy="1986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9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31362" y="5606492"/>
            <a:ext cx="68448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78615" y="5606492"/>
            <a:ext cx="68448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6985" y="5606492"/>
            <a:ext cx="68448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54259" y="4487792"/>
            <a:ext cx="1812213" cy="566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Общее решение</a:t>
            </a:r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2205388" y="4591529"/>
            <a:ext cx="19602" cy="13358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04266" y="3855099"/>
            <a:ext cx="2138276" cy="566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Уровень компьютеризации</a:t>
            </a:r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293743" y="5153087"/>
            <a:ext cx="529229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427670" y="5047781"/>
            <a:ext cx="842445" cy="169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9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06648" y="5574310"/>
            <a:ext cx="2328566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ИТ подразделение</a:t>
            </a:r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244293" y="4591529"/>
            <a:ext cx="0" cy="1245963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8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Common/Shared Services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959653" y="5018715"/>
            <a:ext cx="86647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81037" y="5018715"/>
            <a:ext cx="86647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8881" y="5018715"/>
            <a:ext cx="86647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BU3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56249" y="3290450"/>
            <a:ext cx="5623858" cy="522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611340" y="2195438"/>
            <a:ext cx="0" cy="28781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14714" y="1599934"/>
            <a:ext cx="2302646" cy="566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Уровень компьютеризации</a:t>
            </a:r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668178" y="4142728"/>
            <a:ext cx="1285313" cy="133390"/>
            <a:chOff x="7640867" y="3254362"/>
            <a:chExt cx="1594305" cy="165456"/>
          </a:xfrm>
        </p:grpSpPr>
        <p:cxnSp>
          <p:nvCxnSpPr>
            <p:cNvPr id="40" name="Straight Arrow Connector 6"/>
            <p:cNvCxnSpPr/>
            <p:nvPr/>
          </p:nvCxnSpPr>
          <p:spPr>
            <a:xfrm>
              <a:off x="7758943" y="3338232"/>
              <a:ext cx="9179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15"/>
            <p:cNvCxnSpPr/>
            <p:nvPr/>
          </p:nvCxnSpPr>
          <p:spPr>
            <a:xfrm>
              <a:off x="8134244" y="3338227"/>
              <a:ext cx="149216" cy="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8998629" y="3335952"/>
              <a:ext cx="129890" cy="141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ounded Rectangle 42"/>
            <p:cNvSpPr/>
            <p:nvPr/>
          </p:nvSpPr>
          <p:spPr>
            <a:xfrm>
              <a:off x="7850734" y="3256644"/>
              <a:ext cx="283510" cy="16317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8715119" y="3254362"/>
              <a:ext cx="283510" cy="16317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45" name="Straight Arrow Connector 15"/>
            <p:cNvCxnSpPr/>
            <p:nvPr/>
          </p:nvCxnSpPr>
          <p:spPr>
            <a:xfrm>
              <a:off x="8566437" y="3335949"/>
              <a:ext cx="149216" cy="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ounded Rectangle 45"/>
            <p:cNvSpPr/>
            <p:nvPr/>
          </p:nvSpPr>
          <p:spPr>
            <a:xfrm>
              <a:off x="8282927" y="3254367"/>
              <a:ext cx="283510" cy="16317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7" name="Oval 16"/>
            <p:cNvSpPr/>
            <p:nvPr/>
          </p:nvSpPr>
          <p:spPr>
            <a:xfrm>
              <a:off x="9128519" y="3267284"/>
              <a:ext cx="106653" cy="13215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090" tIns="42045" rIns="84090" bIns="42045" anchor="ctr"/>
            <a:lstStyle/>
            <a:p>
              <a:pPr algn="ctr">
                <a:defRPr/>
              </a:pPr>
              <a:endPara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0" name="Oval 7"/>
            <p:cNvSpPr/>
            <p:nvPr/>
          </p:nvSpPr>
          <p:spPr>
            <a:xfrm>
              <a:off x="7640867" y="3276511"/>
              <a:ext cx="118502" cy="13043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090" tIns="42045" rIns="84090" bIns="42045" anchor="ctr"/>
            <a:lstStyle/>
            <a:p>
              <a:pPr algn="ctr">
                <a:defRPr/>
              </a:pPr>
              <a:endPara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cxnSp>
        <p:nvCxnSpPr>
          <p:cNvPr id="63" name="Straight Arrow Connector 6"/>
          <p:cNvCxnSpPr/>
          <p:nvPr/>
        </p:nvCxnSpPr>
        <p:spPr>
          <a:xfrm>
            <a:off x="1819201" y="4624740"/>
            <a:ext cx="74002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15"/>
          <p:cNvCxnSpPr/>
          <p:nvPr/>
        </p:nvCxnSpPr>
        <p:spPr>
          <a:xfrm>
            <a:off x="2121765" y="4624736"/>
            <a:ext cx="120296" cy="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818624" y="4622902"/>
            <a:ext cx="104716" cy="113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1893203" y="4558965"/>
            <a:ext cx="228562" cy="1315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2590062" y="4557126"/>
            <a:ext cx="228562" cy="1315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8" name="Straight Arrow Connector 15"/>
          <p:cNvCxnSpPr/>
          <p:nvPr/>
        </p:nvCxnSpPr>
        <p:spPr>
          <a:xfrm>
            <a:off x="2470195" y="4622900"/>
            <a:ext cx="120296" cy="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2241633" y="4557129"/>
            <a:ext cx="228562" cy="1315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0" name="Oval 16"/>
          <p:cNvSpPr/>
          <p:nvPr/>
        </p:nvSpPr>
        <p:spPr>
          <a:xfrm>
            <a:off x="2923340" y="4567543"/>
            <a:ext cx="85983" cy="106541"/>
          </a:xfrm>
          <a:prstGeom prst="ellipse">
            <a:avLst/>
          </a:prstGeom>
          <a:noFill/>
          <a:ln w="317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90" tIns="42045" rIns="84090" bIns="42045" anchor="ctr"/>
          <a:lstStyle/>
          <a:p>
            <a:pPr algn="ctr">
              <a:defRPr/>
            </a:pPr>
            <a:endParaRPr lang="en-US" sz="132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1" name="Oval 7"/>
          <p:cNvSpPr/>
          <p:nvPr/>
        </p:nvSpPr>
        <p:spPr>
          <a:xfrm>
            <a:off x="1724010" y="4574982"/>
            <a:ext cx="95535" cy="105152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90" tIns="42045" rIns="84090" bIns="42045" anchor="ctr"/>
          <a:lstStyle/>
          <a:p>
            <a:pPr algn="ctr">
              <a:defRPr/>
            </a:pPr>
            <a:endParaRPr lang="en-US" sz="132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2" name="Straight Arrow Connector 6"/>
          <p:cNvCxnSpPr/>
          <p:nvPr/>
        </p:nvCxnSpPr>
        <p:spPr>
          <a:xfrm>
            <a:off x="3456952" y="2726062"/>
            <a:ext cx="74002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15"/>
          <p:cNvCxnSpPr/>
          <p:nvPr/>
        </p:nvCxnSpPr>
        <p:spPr>
          <a:xfrm>
            <a:off x="3759516" y="2726058"/>
            <a:ext cx="120296" cy="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456375" y="2724225"/>
            <a:ext cx="104716" cy="113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>
            <a:off x="3530954" y="2660287"/>
            <a:ext cx="228562" cy="1315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227813" y="2658447"/>
            <a:ext cx="228562" cy="1315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7" name="Straight Arrow Connector 15"/>
          <p:cNvCxnSpPr/>
          <p:nvPr/>
        </p:nvCxnSpPr>
        <p:spPr>
          <a:xfrm>
            <a:off x="4107946" y="2724221"/>
            <a:ext cx="120296" cy="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3879384" y="2658452"/>
            <a:ext cx="228562" cy="1315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9" name="Oval 16"/>
          <p:cNvSpPr/>
          <p:nvPr/>
        </p:nvSpPr>
        <p:spPr>
          <a:xfrm>
            <a:off x="4561091" y="2668864"/>
            <a:ext cx="85983" cy="106541"/>
          </a:xfrm>
          <a:prstGeom prst="ellipse">
            <a:avLst/>
          </a:prstGeom>
          <a:noFill/>
          <a:ln w="317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90" tIns="42045" rIns="84090" bIns="42045" anchor="ctr"/>
          <a:lstStyle/>
          <a:p>
            <a:pPr algn="ctr">
              <a:defRPr/>
            </a:pPr>
            <a:endParaRPr lang="en-US" sz="132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0" name="Oval 7"/>
          <p:cNvSpPr/>
          <p:nvPr/>
        </p:nvSpPr>
        <p:spPr>
          <a:xfrm>
            <a:off x="3361760" y="2676303"/>
            <a:ext cx="95535" cy="105152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90" tIns="42045" rIns="84090" bIns="42045" anchor="ctr"/>
          <a:lstStyle/>
          <a:p>
            <a:pPr algn="ctr">
              <a:defRPr/>
            </a:pPr>
            <a:endParaRPr lang="en-US" sz="132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49185" y="4345511"/>
            <a:ext cx="1413459" cy="55322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6000"/>
            </a:schemeClr>
          </a:solidFill>
          <a:ln>
            <a:solidFill>
              <a:schemeClr val="accent1">
                <a:lumMod val="75000"/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4578956" y="3932727"/>
            <a:ext cx="1413459" cy="55322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6000"/>
            </a:schemeClr>
          </a:solidFill>
          <a:ln>
            <a:solidFill>
              <a:schemeClr val="accent1">
                <a:lumMod val="75000"/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301406" y="2463304"/>
            <a:ext cx="1413459" cy="55322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6000"/>
            </a:schemeClr>
          </a:solidFill>
          <a:ln>
            <a:solidFill>
              <a:schemeClr val="accent1">
                <a:lumMod val="75000"/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2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4" name="Straight Arrow Connector 6"/>
          <p:cNvCxnSpPr/>
          <p:nvPr/>
        </p:nvCxnSpPr>
        <p:spPr>
          <a:xfrm>
            <a:off x="6205351" y="3610268"/>
            <a:ext cx="74002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15"/>
          <p:cNvCxnSpPr/>
          <p:nvPr/>
        </p:nvCxnSpPr>
        <p:spPr>
          <a:xfrm>
            <a:off x="6507915" y="3610265"/>
            <a:ext cx="120296" cy="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204773" y="3608432"/>
            <a:ext cx="104716" cy="113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>
          <a:xfrm>
            <a:off x="6279353" y="3544494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976212" y="3542655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cxnSp>
        <p:nvCxnSpPr>
          <p:cNvPr id="89" name="Straight Arrow Connector 15"/>
          <p:cNvCxnSpPr/>
          <p:nvPr/>
        </p:nvCxnSpPr>
        <p:spPr>
          <a:xfrm>
            <a:off x="6856345" y="3608428"/>
            <a:ext cx="120296" cy="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6627783" y="3542659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91" name="Oval 16"/>
          <p:cNvSpPr/>
          <p:nvPr/>
        </p:nvSpPr>
        <p:spPr>
          <a:xfrm>
            <a:off x="7309490" y="3553071"/>
            <a:ext cx="85983" cy="106541"/>
          </a:xfrm>
          <a:prstGeom prst="ellipse">
            <a:avLst/>
          </a:prstGeom>
          <a:noFill/>
          <a:ln w="317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90" tIns="42045" rIns="84090" bIns="42045" anchor="ctr"/>
          <a:lstStyle/>
          <a:p>
            <a:pPr algn="ctr">
              <a:defRPr/>
            </a:pPr>
            <a:endParaRPr lang="en-US" sz="132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2" name="Oval 7"/>
          <p:cNvSpPr/>
          <p:nvPr/>
        </p:nvSpPr>
        <p:spPr>
          <a:xfrm>
            <a:off x="6110159" y="3560510"/>
            <a:ext cx="95535" cy="105152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90" tIns="42045" rIns="84090" bIns="42045" anchor="ctr"/>
          <a:lstStyle/>
          <a:p>
            <a:pPr algn="ctr">
              <a:defRPr/>
            </a:pPr>
            <a:endParaRPr lang="en-US" sz="132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2273650" y="3543574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5126083" y="3543574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96" name="Rounded Rectangle 95"/>
          <p:cNvSpPr/>
          <p:nvPr/>
        </p:nvSpPr>
        <p:spPr>
          <a:xfrm>
            <a:off x="4813035" y="3543574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4232487" y="3545684"/>
            <a:ext cx="228562" cy="1315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2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 flipH="1" flipV="1">
            <a:off x="2352923" y="3674203"/>
            <a:ext cx="2577" cy="8865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 flipV="1">
            <a:off x="2414145" y="3674203"/>
            <a:ext cx="2577" cy="8865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 flipV="1">
            <a:off x="4389276" y="2794854"/>
            <a:ext cx="1151" cy="745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4335715" y="2794854"/>
            <a:ext cx="1777" cy="75895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 flipV="1">
            <a:off x="4895514" y="3665661"/>
            <a:ext cx="6696" cy="4789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 flipV="1">
            <a:off x="4961329" y="3675718"/>
            <a:ext cx="3438" cy="4789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 flipV="1">
            <a:off x="5225886" y="3664314"/>
            <a:ext cx="6696" cy="4789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 flipV="1">
            <a:off x="5291700" y="3674371"/>
            <a:ext cx="3438" cy="4789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6205350" y="1265008"/>
            <a:ext cx="2615292" cy="1750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1) </a:t>
            </a:r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Стандартное решение использует процессы и службы</a:t>
            </a:r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2) </a:t>
            </a:r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Все подразделения постепенно переходят к единой архитектуре</a:t>
            </a:r>
            <a:endParaRPr lang="en-GB" sz="1539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475213" y="5027494"/>
            <a:ext cx="2099132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ИТ подразделение</a:t>
            </a:r>
            <a:endParaRPr lang="en-GB" sz="1539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1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Бизнес-проблема</a:t>
            </a:r>
          </a:p>
          <a:p>
            <a:pPr lvl="1"/>
            <a:r>
              <a:rPr lang="ru-RU" dirty="0" smtClean="0"/>
              <a:t>Как создавать слегка разнообразные решения для разнообразных клиентов</a:t>
            </a:r>
            <a:r>
              <a:rPr lang="en-GB" dirty="0" smtClean="0"/>
              <a:t>; </a:t>
            </a:r>
            <a:r>
              <a:rPr lang="ru-RU" dirty="0" smtClean="0"/>
              <a:t>определить заранее классические требования просто не реально</a:t>
            </a:r>
          </a:p>
          <a:p>
            <a:pPr lvl="1"/>
            <a:r>
              <a:rPr lang="ru-RU" dirty="0" smtClean="0"/>
              <a:t>Индивидуальные решения содержат много нежелательного дублирования</a:t>
            </a:r>
          </a:p>
          <a:p>
            <a:pPr lvl="1"/>
            <a:r>
              <a:rPr lang="ru-RU" dirty="0" smtClean="0"/>
              <a:t>Каждый клиент прогрессирует со своей скоростью</a:t>
            </a:r>
          </a:p>
          <a:p>
            <a:r>
              <a:rPr lang="ru-RU" dirty="0" smtClean="0"/>
              <a:t>Логика – платформенная архитектура</a:t>
            </a:r>
            <a:endParaRPr lang="en-GB" dirty="0" smtClean="0"/>
          </a:p>
          <a:p>
            <a:pPr marL="769924" lvl="1" indent="-390952">
              <a:buFont typeface="+mj-lt"/>
              <a:buAutoNum type="arabicPeriod"/>
            </a:pPr>
            <a:r>
              <a:rPr lang="ru-RU" dirty="0" smtClean="0"/>
              <a:t>стандартизация и упрощение общих компонент</a:t>
            </a:r>
            <a:endParaRPr lang="en-GB" dirty="0" smtClean="0"/>
          </a:p>
          <a:p>
            <a:pPr marL="769924" lvl="1" indent="-390952">
              <a:buFont typeface="+mj-lt"/>
              <a:buAutoNum type="arabicPeriod"/>
            </a:pPr>
            <a:r>
              <a:rPr lang="ru-RU" dirty="0" smtClean="0"/>
              <a:t>новые возможности легко добавляются вне платформы </a:t>
            </a:r>
            <a:r>
              <a:rPr lang="en-GB" dirty="0"/>
              <a:t> 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Pattern: Platform-Enabled Agile Solutions (PEAS</a:t>
            </a:r>
            <a:r>
              <a:rPr lang="en-GB" dirty="0" smtClean="0"/>
              <a:t>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645449" y="4655127"/>
            <a:ext cx="5878267" cy="1435800"/>
            <a:chOff x="525855" y="2321021"/>
            <a:chExt cx="9292141" cy="3892270"/>
          </a:xfrm>
        </p:grpSpPr>
        <p:sp>
          <p:nvSpPr>
            <p:cNvPr id="5" name="Rectangle 4"/>
            <p:cNvSpPr/>
            <p:nvPr/>
          </p:nvSpPr>
          <p:spPr>
            <a:xfrm>
              <a:off x="1619292" y="3409692"/>
              <a:ext cx="734707" cy="2008456"/>
            </a:xfrm>
            <a:prstGeom prst="rect">
              <a:avLst/>
            </a:prstGeom>
            <a:gradFill>
              <a:gsLst>
                <a:gs pos="82000">
                  <a:schemeClr val="accent5">
                    <a:lumMod val="42000"/>
                    <a:lumOff val="58000"/>
                  </a:schemeClr>
                </a:gs>
                <a:gs pos="89000">
                  <a:schemeClr val="accent5">
                    <a:lumMod val="61000"/>
                    <a:lumOff val="39000"/>
                  </a:schemeClr>
                </a:gs>
                <a:gs pos="95000">
                  <a:schemeClr val="accent5">
                    <a:lumMod val="60000"/>
                    <a:lumOff val="40000"/>
                  </a:schemeClr>
                </a:gs>
                <a:gs pos="32000">
                  <a:schemeClr val="accent3">
                    <a:lumMod val="60000"/>
                    <a:lumOff val="40000"/>
                  </a:schemeClr>
                </a:gs>
                <a:gs pos="13000">
                  <a:schemeClr val="accent3">
                    <a:lumMod val="40000"/>
                    <a:lumOff val="60000"/>
                  </a:schemeClr>
                </a:gs>
                <a:gs pos="52000">
                  <a:schemeClr val="accent6">
                    <a:lumMod val="20000"/>
                    <a:lumOff val="80000"/>
                  </a:schemeClr>
                </a:gs>
                <a:gs pos="73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7" noProof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 A2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119711" y="4267516"/>
              <a:ext cx="661424" cy="1150632"/>
            </a:xfrm>
            <a:prstGeom prst="rect">
              <a:avLst/>
            </a:prstGeom>
            <a:gradFill>
              <a:gsLst>
                <a:gs pos="82000">
                  <a:schemeClr val="accent5">
                    <a:lumMod val="42000"/>
                    <a:lumOff val="58000"/>
                  </a:schemeClr>
                </a:gs>
                <a:gs pos="89000">
                  <a:schemeClr val="accent5">
                    <a:lumMod val="61000"/>
                    <a:lumOff val="39000"/>
                  </a:schemeClr>
                </a:gs>
                <a:gs pos="95000">
                  <a:schemeClr val="accent5">
                    <a:lumMod val="60000"/>
                    <a:lumOff val="40000"/>
                  </a:schemeClr>
                </a:gs>
                <a:gs pos="32000">
                  <a:schemeClr val="accent3">
                    <a:lumMod val="60000"/>
                    <a:lumOff val="40000"/>
                  </a:schemeClr>
                </a:gs>
                <a:gs pos="13000">
                  <a:schemeClr val="accent3">
                    <a:lumMod val="40000"/>
                    <a:lumOff val="60000"/>
                  </a:schemeClr>
                </a:gs>
                <a:gs pos="52000">
                  <a:schemeClr val="accent6">
                    <a:lumMod val="20000"/>
                    <a:lumOff val="80000"/>
                  </a:schemeClr>
                </a:gs>
                <a:gs pos="73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7" noProof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A1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178239" y="3750474"/>
              <a:ext cx="1524126" cy="1653395"/>
            </a:xfrm>
            <a:prstGeom prst="rect">
              <a:avLst/>
            </a:prstGeom>
            <a:gradFill>
              <a:gsLst>
                <a:gs pos="82000">
                  <a:schemeClr val="accent5">
                    <a:lumMod val="42000"/>
                    <a:lumOff val="58000"/>
                  </a:schemeClr>
                </a:gs>
                <a:gs pos="89000">
                  <a:schemeClr val="accent5">
                    <a:lumMod val="61000"/>
                    <a:lumOff val="39000"/>
                  </a:schemeClr>
                </a:gs>
                <a:gs pos="95000">
                  <a:schemeClr val="accent5">
                    <a:lumMod val="60000"/>
                    <a:lumOff val="40000"/>
                  </a:schemeClr>
                </a:gs>
                <a:gs pos="32000">
                  <a:schemeClr val="accent3">
                    <a:lumMod val="60000"/>
                    <a:lumOff val="40000"/>
                  </a:schemeClr>
                </a:gs>
                <a:gs pos="13000">
                  <a:schemeClr val="accent3">
                    <a:lumMod val="40000"/>
                    <a:lumOff val="60000"/>
                  </a:schemeClr>
                </a:gs>
                <a:gs pos="52000">
                  <a:schemeClr val="accent6">
                    <a:lumMod val="20000"/>
                    <a:lumOff val="80000"/>
                  </a:schemeClr>
                </a:gs>
                <a:gs pos="73000">
                  <a:schemeClr val="accent6">
                    <a:lumMod val="60000"/>
                    <a:lumOff val="40000"/>
                  </a:schemeClr>
                </a:gs>
                <a:gs pos="64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7" noProof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A3</a:t>
              </a:r>
            </a:p>
          </p:txBody>
        </p:sp>
        <p:sp>
          <p:nvSpPr>
            <p:cNvPr id="10" name="Rectangle 3"/>
            <p:cNvSpPr/>
            <p:nvPr/>
          </p:nvSpPr>
          <p:spPr>
            <a:xfrm>
              <a:off x="5516108" y="4112996"/>
              <a:ext cx="4224891" cy="1290873"/>
            </a:xfrm>
            <a:custGeom>
              <a:avLst/>
              <a:gdLst>
                <a:gd name="connsiteX0" fmla="*/ 3148 w 6480720"/>
                <a:gd name="connsiteY0" fmla="*/ 0 h 936104"/>
                <a:gd name="connsiteX1" fmla="*/ 363188 w 6480720"/>
                <a:gd name="connsiteY1" fmla="*/ 0 h 936104"/>
                <a:gd name="connsiteX2" fmla="*/ 352556 w 6480720"/>
                <a:gd name="connsiteY2" fmla="*/ 261195 h 936104"/>
                <a:gd name="connsiteX3" fmla="*/ 6120680 w 6480720"/>
                <a:gd name="connsiteY3" fmla="*/ 504056 h 936104"/>
                <a:gd name="connsiteX4" fmla="*/ 6120680 w 6480720"/>
                <a:gd name="connsiteY4" fmla="*/ 1324 h 936104"/>
                <a:gd name="connsiteX5" fmla="*/ 6480720 w 6480720"/>
                <a:gd name="connsiteY5" fmla="*/ 1324 h 936104"/>
                <a:gd name="connsiteX6" fmla="*/ 6480720 w 6480720"/>
                <a:gd name="connsiteY6" fmla="*/ 504056 h 936104"/>
                <a:gd name="connsiteX7" fmla="*/ 6480720 w 6480720"/>
                <a:gd name="connsiteY7" fmla="*/ 505380 h 936104"/>
                <a:gd name="connsiteX8" fmla="*/ 6480720 w 6480720"/>
                <a:gd name="connsiteY8" fmla="*/ 936104 h 936104"/>
                <a:gd name="connsiteX9" fmla="*/ 0 w 6480720"/>
                <a:gd name="connsiteY9" fmla="*/ 936104 h 936104"/>
                <a:gd name="connsiteX10" fmla="*/ 0 w 6480720"/>
                <a:gd name="connsiteY10" fmla="*/ 504056 h 936104"/>
                <a:gd name="connsiteX11" fmla="*/ 3148 w 6480720"/>
                <a:gd name="connsiteY11" fmla="*/ 504056 h 936104"/>
                <a:gd name="connsiteX12" fmla="*/ 3148 w 6480720"/>
                <a:gd name="connsiteY12" fmla="*/ 0 h 936104"/>
                <a:gd name="connsiteX0" fmla="*/ 3148 w 6480720"/>
                <a:gd name="connsiteY0" fmla="*/ 0 h 936104"/>
                <a:gd name="connsiteX1" fmla="*/ 363188 w 6480720"/>
                <a:gd name="connsiteY1" fmla="*/ 0 h 936104"/>
                <a:gd name="connsiteX2" fmla="*/ 352556 w 6480720"/>
                <a:gd name="connsiteY2" fmla="*/ 261195 h 936104"/>
                <a:gd name="connsiteX3" fmla="*/ 6099415 w 6480720"/>
                <a:gd name="connsiteY3" fmla="*/ 252200 h 936104"/>
                <a:gd name="connsiteX4" fmla="*/ 6120680 w 6480720"/>
                <a:gd name="connsiteY4" fmla="*/ 1324 h 936104"/>
                <a:gd name="connsiteX5" fmla="*/ 6480720 w 6480720"/>
                <a:gd name="connsiteY5" fmla="*/ 1324 h 936104"/>
                <a:gd name="connsiteX6" fmla="*/ 6480720 w 6480720"/>
                <a:gd name="connsiteY6" fmla="*/ 504056 h 936104"/>
                <a:gd name="connsiteX7" fmla="*/ 6480720 w 6480720"/>
                <a:gd name="connsiteY7" fmla="*/ 505380 h 936104"/>
                <a:gd name="connsiteX8" fmla="*/ 6480720 w 6480720"/>
                <a:gd name="connsiteY8" fmla="*/ 936104 h 936104"/>
                <a:gd name="connsiteX9" fmla="*/ 0 w 6480720"/>
                <a:gd name="connsiteY9" fmla="*/ 936104 h 936104"/>
                <a:gd name="connsiteX10" fmla="*/ 0 w 6480720"/>
                <a:gd name="connsiteY10" fmla="*/ 504056 h 936104"/>
                <a:gd name="connsiteX11" fmla="*/ 3148 w 6480720"/>
                <a:gd name="connsiteY11" fmla="*/ 504056 h 936104"/>
                <a:gd name="connsiteX12" fmla="*/ 3148 w 6480720"/>
                <a:gd name="connsiteY12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80720" h="936104">
                  <a:moveTo>
                    <a:pt x="3148" y="0"/>
                  </a:moveTo>
                  <a:lnTo>
                    <a:pt x="363188" y="0"/>
                  </a:lnTo>
                  <a:lnTo>
                    <a:pt x="352556" y="261195"/>
                  </a:lnTo>
                  <a:lnTo>
                    <a:pt x="6099415" y="252200"/>
                  </a:lnTo>
                  <a:lnTo>
                    <a:pt x="6120680" y="1324"/>
                  </a:lnTo>
                  <a:lnTo>
                    <a:pt x="6480720" y="1324"/>
                  </a:lnTo>
                  <a:lnTo>
                    <a:pt x="6480720" y="504056"/>
                  </a:lnTo>
                  <a:lnTo>
                    <a:pt x="6480720" y="505380"/>
                  </a:lnTo>
                  <a:lnTo>
                    <a:pt x="6480720" y="936104"/>
                  </a:lnTo>
                  <a:lnTo>
                    <a:pt x="0" y="936104"/>
                  </a:lnTo>
                  <a:lnTo>
                    <a:pt x="0" y="504056"/>
                  </a:lnTo>
                  <a:lnTo>
                    <a:pt x="3148" y="504056"/>
                  </a:lnTo>
                  <a:lnTo>
                    <a:pt x="3148" y="0"/>
                  </a:lnTo>
                  <a:close/>
                </a:path>
              </a:pathLst>
            </a:custGeom>
            <a:gradFill>
              <a:gsLst>
                <a:gs pos="68000">
                  <a:schemeClr val="accent5">
                    <a:lumMod val="42000"/>
                    <a:lumOff val="58000"/>
                  </a:schemeClr>
                </a:gs>
                <a:gs pos="80000">
                  <a:schemeClr val="accent5">
                    <a:lumMod val="61000"/>
                    <a:lumOff val="39000"/>
                  </a:schemeClr>
                </a:gs>
                <a:gs pos="92000">
                  <a:schemeClr val="accent5">
                    <a:lumMod val="60000"/>
                    <a:lumOff val="40000"/>
                  </a:schemeClr>
                </a:gs>
                <a:gs pos="2000">
                  <a:schemeClr val="accent6">
                    <a:lumMod val="20000"/>
                    <a:lumOff val="80000"/>
                  </a:schemeClr>
                </a:gs>
                <a:gs pos="45000">
                  <a:schemeClr val="accent6">
                    <a:lumMod val="60000"/>
                    <a:lumOff val="40000"/>
                  </a:schemeClr>
                </a:gs>
                <a:gs pos="26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57150">
              <a:gradFill>
                <a:gsLst>
                  <a:gs pos="63000">
                    <a:schemeClr val="accent1">
                      <a:tint val="66000"/>
                      <a:satMod val="160000"/>
                    </a:schemeClr>
                  </a:gs>
                  <a:gs pos="28000">
                    <a:schemeClr val="accent6">
                      <a:lumMod val="60000"/>
                      <a:lumOff val="4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97" noProof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07528" y="4758432"/>
              <a:ext cx="4042049" cy="279377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</a:lstStyle>
            <a:p>
              <a:pPr algn="ctr"/>
              <a:r>
                <a:rPr lang="en-US" sz="1197" dirty="0"/>
                <a:t>Platform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61985" y="3409692"/>
              <a:ext cx="734707" cy="1001700"/>
            </a:xfrm>
            <a:prstGeom prst="rect">
              <a:avLst/>
            </a:prstGeom>
            <a:gradFill>
              <a:gsLst>
                <a:gs pos="90000">
                  <a:schemeClr val="accent5">
                    <a:lumMod val="42000"/>
                    <a:lumOff val="58000"/>
                  </a:schemeClr>
                </a:gs>
                <a:gs pos="96000">
                  <a:schemeClr val="accent5">
                    <a:lumMod val="61000"/>
                    <a:lumOff val="39000"/>
                  </a:schemeClr>
                </a:gs>
                <a:gs pos="59000">
                  <a:schemeClr val="accent3">
                    <a:lumMod val="60000"/>
                    <a:lumOff val="40000"/>
                  </a:schemeClr>
                </a:gs>
                <a:gs pos="21000">
                  <a:schemeClr val="accent3">
                    <a:lumMod val="40000"/>
                    <a:lumOff val="60000"/>
                  </a:schemeClr>
                </a:gs>
                <a:gs pos="84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7" noProof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6692" y="3853091"/>
              <a:ext cx="926303" cy="581069"/>
            </a:xfrm>
            <a:prstGeom prst="rect">
              <a:avLst/>
            </a:prstGeom>
            <a:noFill/>
          </p:spPr>
          <p:txBody>
            <a:bodyPr wrap="square" lIns="89193" tIns="44596" rIns="89193" bIns="44596" rtlCol="0">
              <a:spAutoFit/>
            </a:bodyPr>
            <a:lstStyle/>
            <a:p>
              <a:r>
                <a:rPr lang="en-US" sz="1197" b="1" noProof="1">
                  <a:latin typeface="Verdana" pitchFamily="34" charset="0"/>
                  <a:ea typeface="Verdana" pitchFamily="34" charset="0"/>
                  <a:cs typeface="Verdana" pitchFamily="34" charset="0"/>
                </a:rPr>
                <a:t>…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36540" y="4082984"/>
              <a:ext cx="683297" cy="309390"/>
            </a:xfrm>
            <a:prstGeom prst="rect">
              <a:avLst/>
            </a:prstGeom>
            <a:gradFill>
              <a:gsLst>
                <a:gs pos="90000">
                  <a:schemeClr val="accent5">
                    <a:lumMod val="42000"/>
                    <a:lumOff val="58000"/>
                  </a:schemeClr>
                </a:gs>
                <a:gs pos="96000">
                  <a:schemeClr val="accent5">
                    <a:lumMod val="61000"/>
                    <a:lumOff val="39000"/>
                  </a:schemeClr>
                </a:gs>
                <a:gs pos="59000">
                  <a:schemeClr val="accent3">
                    <a:lumMod val="60000"/>
                    <a:lumOff val="40000"/>
                  </a:schemeClr>
                </a:gs>
                <a:gs pos="21000">
                  <a:schemeClr val="accent3">
                    <a:lumMod val="40000"/>
                    <a:lumOff val="60000"/>
                  </a:schemeClr>
                </a:gs>
                <a:gs pos="84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7" noProof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S1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036388" y="3760062"/>
              <a:ext cx="1224136" cy="650500"/>
            </a:xfrm>
            <a:prstGeom prst="rect">
              <a:avLst/>
            </a:prstGeom>
            <a:gradFill>
              <a:gsLst>
                <a:gs pos="90000">
                  <a:schemeClr val="accent5">
                    <a:lumMod val="42000"/>
                    <a:lumOff val="58000"/>
                  </a:schemeClr>
                </a:gs>
                <a:gs pos="96000">
                  <a:schemeClr val="accent5">
                    <a:lumMod val="61000"/>
                    <a:lumOff val="39000"/>
                  </a:schemeClr>
                </a:gs>
                <a:gs pos="59000">
                  <a:schemeClr val="accent3">
                    <a:lumMod val="60000"/>
                    <a:lumOff val="40000"/>
                  </a:schemeClr>
                </a:gs>
                <a:gs pos="21000">
                  <a:schemeClr val="accent3">
                    <a:lumMod val="40000"/>
                    <a:lumOff val="60000"/>
                  </a:schemeClr>
                </a:gs>
                <a:gs pos="84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7" noProof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S3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79417" y="2816799"/>
              <a:ext cx="4121720" cy="581069"/>
            </a:xfrm>
            <a:prstGeom prst="rect">
              <a:avLst/>
            </a:prstGeom>
            <a:noFill/>
          </p:spPr>
          <p:txBody>
            <a:bodyPr vert="horz" wrap="square" lIns="89193" tIns="44596" rIns="89193" bIns="44596" rtlCol="0">
              <a:spAutoFit/>
            </a:bodyPr>
            <a:lstStyle/>
            <a:p>
              <a:pPr algn="ctr"/>
              <a:r>
                <a:rPr lang="en-GB" sz="1197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Functionality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07527" y="2327995"/>
              <a:ext cx="4210469" cy="581069"/>
            </a:xfrm>
            <a:prstGeom prst="rect">
              <a:avLst/>
            </a:prstGeom>
            <a:noFill/>
          </p:spPr>
          <p:txBody>
            <a:bodyPr wrap="square" lIns="89193" tIns="44596" rIns="89193" bIns="44596" rtlCol="0">
              <a:spAutoFit/>
            </a:bodyPr>
            <a:lstStyle/>
            <a:p>
              <a:pPr algn="ctr"/>
              <a:r>
                <a:rPr lang="en-GB" sz="1197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Delivery by solutions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855" y="2321021"/>
              <a:ext cx="4210469" cy="581069"/>
            </a:xfrm>
            <a:prstGeom prst="rect">
              <a:avLst/>
            </a:prstGeom>
            <a:noFill/>
          </p:spPr>
          <p:txBody>
            <a:bodyPr wrap="square" lIns="89193" tIns="44596" rIns="89193" bIns="44596" rtlCol="0">
              <a:spAutoFit/>
            </a:bodyPr>
            <a:lstStyle/>
            <a:p>
              <a:pPr algn="ctr"/>
              <a:r>
                <a:rPr lang="en-GB" sz="1197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Delivery by applications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4940277" y="3204567"/>
              <a:ext cx="0" cy="208823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631089" y="5700331"/>
              <a:ext cx="4618377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702366" y="5632222"/>
              <a:ext cx="2405249" cy="581069"/>
            </a:xfrm>
            <a:prstGeom prst="rect">
              <a:avLst/>
            </a:prstGeom>
            <a:noFill/>
          </p:spPr>
          <p:txBody>
            <a:bodyPr wrap="square" lIns="89193" tIns="44596" rIns="89193" bIns="44596" rtlCol="0">
              <a:spAutoFit/>
            </a:bodyPr>
            <a:lstStyle/>
            <a:p>
              <a:pPr algn="ctr"/>
              <a:r>
                <a:rPr lang="fr-CH" sz="1197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Scope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8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Последовательное построение платформы</a:t>
            </a:r>
            <a:endParaRPr lang="en-GB" dirty="0" smtClean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804453" y="5460960"/>
            <a:ext cx="1636569" cy="446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lIns="82155" tIns="41078" rIns="82155" bIns="41078" anchor="ctr" anchorCtr="0"/>
          <a:lstStyle/>
          <a:p>
            <a:pPr algn="ctr"/>
            <a:r>
              <a:rPr lang="en-GB" sz="1539" dirty="0"/>
              <a:t> Dev </a:t>
            </a:r>
            <a:r>
              <a:rPr lang="en-GB" sz="1539" dirty="0" err="1"/>
              <a:t>env</a:t>
            </a:r>
            <a:r>
              <a:rPr lang="en-GB" sz="1539" dirty="0"/>
              <a:t> 1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651689" y="5645684"/>
            <a:ext cx="2225387" cy="2539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82155" tIns="41078" rIns="82155" bIns="41078" anchor="ctr" anchorCtr="0"/>
          <a:lstStyle/>
          <a:p>
            <a:pPr algn="ctr"/>
            <a:r>
              <a:rPr lang="en-GB" sz="1539" dirty="0"/>
              <a:t>Dev </a:t>
            </a:r>
            <a:r>
              <a:rPr lang="en-GB" sz="1539" dirty="0" err="1"/>
              <a:t>env</a:t>
            </a:r>
            <a:r>
              <a:rPr lang="en-GB" sz="1539" dirty="0"/>
              <a:t> 2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053096" y="4999151"/>
            <a:ext cx="1600938" cy="8928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accent4">
                <a:lumMod val="75000"/>
              </a:schemeClr>
            </a:solidFill>
            <a:round/>
            <a:headEnd/>
            <a:tailEnd/>
          </a:ln>
        </p:spPr>
        <p:txBody>
          <a:bodyPr lIns="82155" tIns="41078" rIns="82155" bIns="41078" anchor="ctr" anchorCtr="0"/>
          <a:lstStyle/>
          <a:p>
            <a:pPr algn="ctr"/>
            <a:r>
              <a:rPr lang="en-GB" sz="1539" dirty="0"/>
              <a:t>Development environment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5337811"/>
            <a:ext cx="2601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Существующие средства разработки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77506" y="3595609"/>
            <a:ext cx="431022" cy="1847236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600442" y="3890809"/>
            <a:ext cx="4125494" cy="135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666497" y="3983171"/>
            <a:ext cx="615745" cy="1477789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17" name="Rectangle 16"/>
          <p:cNvSpPr/>
          <p:nvPr/>
        </p:nvSpPr>
        <p:spPr>
          <a:xfrm>
            <a:off x="4774838" y="4352618"/>
            <a:ext cx="492596" cy="1293065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18" name="Rectangle 17"/>
          <p:cNvSpPr/>
          <p:nvPr/>
        </p:nvSpPr>
        <p:spPr>
          <a:xfrm>
            <a:off x="5575307" y="1853388"/>
            <a:ext cx="369447" cy="3792296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39" dirty="0">
                <a:solidFill>
                  <a:schemeClr val="tx1"/>
                </a:solidFill>
              </a:rPr>
              <a:t>DEVE</a:t>
            </a:r>
            <a:br>
              <a:rPr lang="en-GB" sz="1539" dirty="0">
                <a:solidFill>
                  <a:schemeClr val="tx1"/>
                </a:solidFill>
              </a:rPr>
            </a:br>
            <a:r>
              <a:rPr lang="en-GB" sz="1539" dirty="0">
                <a:solidFill>
                  <a:schemeClr val="tx1"/>
                </a:solidFill>
              </a:rPr>
              <a:t>LOPMEN</a:t>
            </a:r>
            <a:br>
              <a:rPr lang="en-GB" sz="1539" dirty="0">
                <a:solidFill>
                  <a:schemeClr val="tx1"/>
                </a:solidFill>
              </a:rPr>
            </a:br>
            <a:r>
              <a:rPr lang="en-GB" sz="1539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14202" y="3613723"/>
            <a:ext cx="246298" cy="2031960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0" name="Rectangle 19"/>
          <p:cNvSpPr/>
          <p:nvPr/>
        </p:nvSpPr>
        <p:spPr>
          <a:xfrm>
            <a:off x="7237820" y="3429000"/>
            <a:ext cx="431022" cy="1570151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1" name="Rectangle 20"/>
          <p:cNvSpPr/>
          <p:nvPr/>
        </p:nvSpPr>
        <p:spPr>
          <a:xfrm>
            <a:off x="7976714" y="2012786"/>
            <a:ext cx="431022" cy="2986365"/>
          </a:xfrm>
          <a:prstGeom prst="rect">
            <a:avLst/>
          </a:prstGeom>
          <a:solidFill>
            <a:srgbClr val="FCC7B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2" name="TextBox 21"/>
          <p:cNvSpPr txBox="1"/>
          <p:nvPr/>
        </p:nvSpPr>
        <p:spPr>
          <a:xfrm>
            <a:off x="1421962" y="1060941"/>
            <a:ext cx="2481095" cy="72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52" dirty="0" smtClean="0">
                <a:latin typeface="Arial" pitchFamily="34" charset="0"/>
                <a:cs typeface="Arial" pitchFamily="34" charset="0"/>
              </a:rPr>
              <a:t>Функциональное наполнение</a:t>
            </a:r>
            <a:endParaRPr lang="en-GB" sz="2052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4419419"/>
            <a:ext cx="2601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Базовый функционал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55131" y="3613723"/>
            <a:ext cx="2663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Продвинутый функционал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2968193"/>
            <a:ext cx="2663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Специфический функционал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55131" y="2272957"/>
            <a:ext cx="2915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Процесс-ориентированный функционал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5-Point Star 18"/>
          <p:cNvSpPr/>
          <p:nvPr/>
        </p:nvSpPr>
        <p:spPr>
          <a:xfrm>
            <a:off x="8763000" y="267718"/>
            <a:ext cx="304512" cy="2876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195" tIns="44598" rIns="89195" bIns="44598" anchor="ctr"/>
          <a:lstStyle/>
          <a:p>
            <a:pPr algn="ctr">
              <a:defRPr/>
            </a:pPr>
            <a:endParaRPr lang="en-GB" sz="1539"/>
          </a:p>
        </p:txBody>
      </p:sp>
      <p:sp>
        <p:nvSpPr>
          <p:cNvPr id="26" name="Rectangle 25"/>
          <p:cNvSpPr/>
          <p:nvPr/>
        </p:nvSpPr>
        <p:spPr>
          <a:xfrm>
            <a:off x="2724764" y="3367425"/>
            <a:ext cx="6219028" cy="923618"/>
          </a:xfrm>
          <a:prstGeom prst="rect">
            <a:avLst/>
          </a:prstGeom>
          <a:solidFill>
            <a:schemeClr val="tx2">
              <a:lumMod val="60000"/>
              <a:lumOff val="4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4" name="Rectangle 23"/>
          <p:cNvSpPr/>
          <p:nvPr/>
        </p:nvSpPr>
        <p:spPr>
          <a:xfrm>
            <a:off x="2724764" y="4291044"/>
            <a:ext cx="6219028" cy="1662512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8" name="Rectangle 27"/>
          <p:cNvSpPr/>
          <p:nvPr/>
        </p:nvSpPr>
        <p:spPr>
          <a:xfrm>
            <a:off x="2724764" y="2936404"/>
            <a:ext cx="6219028" cy="439470"/>
          </a:xfrm>
          <a:prstGeom prst="rect">
            <a:avLst/>
          </a:prstGeom>
          <a:solidFill>
            <a:schemeClr val="accent1">
              <a:lumMod val="60000"/>
              <a:lumOff val="4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9" name="Rectangle 28"/>
          <p:cNvSpPr/>
          <p:nvPr/>
        </p:nvSpPr>
        <p:spPr>
          <a:xfrm>
            <a:off x="2724764" y="2135935"/>
            <a:ext cx="6219028" cy="800469"/>
          </a:xfrm>
          <a:prstGeom prst="rect">
            <a:avLst/>
          </a:prstGeom>
          <a:solidFill>
            <a:schemeClr val="accent1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</p:spTree>
    <p:extLst>
      <p:ext uri="{BB962C8B-B14F-4D97-AF65-F5344CB8AC3E}">
        <p14:creationId xmlns:p14="http://schemas.microsoft.com/office/powerpoint/2010/main" val="3324563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/>
      <p:bldP spid="27" grpId="0"/>
      <p:bldP spid="30" grpId="0"/>
      <p:bldP spid="31" grpId="0"/>
      <p:bldP spid="32" grpId="0" animBg="1"/>
      <p:bldP spid="26" grpId="0" animBg="1"/>
      <p:bldP spid="24" grpId="0" animBg="1"/>
      <p:bldP spid="28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затрат на построение платформы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47042" y="5655240"/>
            <a:ext cx="6493822" cy="187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845517" y="5598797"/>
            <a:ext cx="3047" cy="5740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38932" y="5362679"/>
            <a:ext cx="2107240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/>
              <a:t>N </a:t>
            </a:r>
            <a:r>
              <a:rPr lang="en-GB" sz="1539" dirty="0" smtClean="0"/>
              <a:t>applications</a:t>
            </a:r>
            <a:endParaRPr lang="en-GB" sz="1539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847042" y="1741970"/>
            <a:ext cx="5309134" cy="391327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845517" y="4400033"/>
            <a:ext cx="575955" cy="125333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028059" y="3336776"/>
            <a:ext cx="0" cy="2290721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24454" y="4654018"/>
            <a:ext cx="1657996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/>
              <a:t>N</a:t>
            </a:r>
            <a:r>
              <a:rPr lang="en-GB" sz="1539" dirty="0" smtClean="0"/>
              <a:t>≈5-6</a:t>
            </a:r>
            <a:endParaRPr lang="en-GB" sz="1539" dirty="0"/>
          </a:p>
        </p:txBody>
      </p:sp>
      <p:sp>
        <p:nvSpPr>
          <p:cNvPr id="14" name="TextBox 13"/>
          <p:cNvSpPr txBox="1"/>
          <p:nvPr/>
        </p:nvSpPr>
        <p:spPr>
          <a:xfrm>
            <a:off x="5475688" y="1141158"/>
            <a:ext cx="3039662" cy="566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 smtClean="0">
                <a:solidFill>
                  <a:srgbClr val="FF0000"/>
                </a:solidFill>
              </a:rPr>
              <a:t>Без  платформы каждое решение стоит </a:t>
            </a:r>
            <a:r>
              <a:rPr lang="ru-RU" sz="1539" dirty="0" err="1" smtClean="0">
                <a:solidFill>
                  <a:srgbClr val="FF0000"/>
                </a:solidFill>
              </a:rPr>
              <a:t>одинакого</a:t>
            </a:r>
            <a:endParaRPr lang="en-GB" sz="1539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14816" y="3117089"/>
            <a:ext cx="3039662" cy="802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39" dirty="0" smtClean="0">
                <a:solidFill>
                  <a:srgbClr val="00B050"/>
                </a:solidFill>
              </a:rPr>
              <a:t>С платформой каждое последующее решение менее дорогое </a:t>
            </a:r>
            <a:endParaRPr lang="en-GB" sz="1539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845517" y="1340768"/>
            <a:ext cx="45875" cy="431260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66064" y="1220364"/>
            <a:ext cx="508081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39" dirty="0"/>
              <a:t>$$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421472" y="3923623"/>
            <a:ext cx="490128" cy="47641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911600" y="3663845"/>
            <a:ext cx="506132" cy="25790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412062" y="3504844"/>
            <a:ext cx="598084" cy="16026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3007583" y="3380517"/>
            <a:ext cx="628313" cy="1315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635896" y="2572769"/>
            <a:ext cx="4176464" cy="80587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3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Пользователи: мы все уникальные и нам нужно по отдельной системе</a:t>
            </a:r>
          </a:p>
          <a:p>
            <a:r>
              <a:rPr lang="ru-RU" dirty="0" smtClean="0"/>
              <a:t>Мы: Промоделировали все бизнес-процессы в рамках одной и той же методологии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ru-RU" dirty="0" smtClean="0"/>
              <a:t>Все: Согласились, что процессы слегка различны, а компоненты те же самые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– замена 23-х отдельных систем на одну платформу</a:t>
            </a:r>
            <a:endParaRPr lang="en-GB" dirty="0"/>
          </a:p>
        </p:txBody>
      </p:sp>
      <p:pic>
        <p:nvPicPr>
          <p:cNvPr id="1026" name="Picture 2" descr="http://4.bp.blogspot.com/-2BycOiHLH6w/US2wH5-WlzI/AAAAAAAAAvU/pzoeVl-jYCU/s320/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48" y="2625586"/>
            <a:ext cx="2606366" cy="100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3.bp.blogspot.com/-y9kHLqnVvOU/US2wH38atyI/AAAAAAAAAvY/z3o91H88GWk/s320/Pictur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83" y="2619455"/>
            <a:ext cx="2259410" cy="113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1.bp.blogspot.com/-lEb4B9o68uc/US2wH4o1Y1I/AAAAAAAAAvQ/gee_lSIrtk8/s320/Picture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805" y="4898945"/>
            <a:ext cx="2606366" cy="83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8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757" y="2206790"/>
            <a:ext cx="8558861" cy="400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Контекст</a:t>
            </a:r>
            <a:endParaRPr lang="en-US" dirty="0" smtClean="0"/>
          </a:p>
          <a:p>
            <a:r>
              <a:rPr lang="ru-RU" dirty="0" smtClean="0"/>
              <a:t>Артефакты бизнес-архитектуры</a:t>
            </a:r>
            <a:endParaRPr lang="en-US" dirty="0" smtClean="0"/>
          </a:p>
          <a:p>
            <a:r>
              <a:rPr lang="ru-RU" dirty="0" smtClean="0"/>
              <a:t>Паттерны бизнес-архитектуры</a:t>
            </a:r>
            <a:endParaRPr lang="en-US" dirty="0"/>
          </a:p>
          <a:p>
            <a:r>
              <a:rPr lang="ru-RU" dirty="0" err="1" smtClean="0"/>
              <a:t>Системо</a:t>
            </a:r>
            <a:r>
              <a:rPr lang="ru-RU" dirty="0"/>
              <a:t>-образующие </a:t>
            </a:r>
            <a:r>
              <a:rPr lang="ru-RU" dirty="0" smtClean="0"/>
              <a:t>артефакты </a:t>
            </a:r>
            <a:endParaRPr lang="en-US" dirty="0" smtClean="0"/>
          </a:p>
          <a:p>
            <a:r>
              <a:rPr lang="ru-RU" dirty="0" smtClean="0"/>
              <a:t>Заключение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дополнение к известным</a:t>
            </a:r>
          </a:p>
          <a:p>
            <a:pPr lvl="1"/>
            <a:r>
              <a:rPr lang="ru-RU" dirty="0"/>
              <a:t>дешевле, быстрее, лучше </a:t>
            </a:r>
          </a:p>
          <a:p>
            <a:r>
              <a:rPr lang="ru-RU" dirty="0"/>
              <a:t>надо работать </a:t>
            </a:r>
          </a:p>
          <a:p>
            <a:pPr lvl="1"/>
            <a:r>
              <a:rPr lang="ru-RU" dirty="0"/>
              <a:t>более </a:t>
            </a:r>
            <a:r>
              <a:rPr lang="ru-RU" dirty="0" err="1"/>
              <a:t>экологично</a:t>
            </a:r>
            <a:r>
              <a:rPr lang="ru-RU" dirty="0"/>
              <a:t>, более гибко, более </a:t>
            </a:r>
            <a:r>
              <a:rPr lang="ru-RU" dirty="0" err="1"/>
              <a:t>синергетически</a:t>
            </a:r>
            <a:r>
              <a:rPr lang="ru-RU" dirty="0"/>
              <a:t> (т.е. </a:t>
            </a:r>
            <a:r>
              <a:rPr lang="ru-RU" dirty="0" err="1"/>
              <a:t>IoT</a:t>
            </a:r>
            <a:r>
              <a:rPr lang="ru-RU" dirty="0"/>
              <a:t>), более </a:t>
            </a:r>
            <a:r>
              <a:rPr lang="ru-RU" dirty="0" smtClean="0"/>
              <a:t>всеобъемлюще, более безопасно </a:t>
            </a:r>
            <a:endParaRPr lang="ru-RU" dirty="0"/>
          </a:p>
          <a:p>
            <a:r>
              <a:rPr lang="ru-RU" dirty="0" smtClean="0"/>
              <a:t>Смена фокуса при проектировании систем</a:t>
            </a:r>
            <a:endParaRPr lang="ru-RU" dirty="0"/>
          </a:p>
          <a:p>
            <a:pPr lvl="1"/>
            <a:r>
              <a:rPr lang="ru-RU" b="1" dirty="0"/>
              <a:t>ОТ</a:t>
            </a:r>
            <a:r>
              <a:rPr lang="ru-RU" dirty="0"/>
              <a:t> </a:t>
            </a:r>
            <a:r>
              <a:rPr lang="ru-RU" dirty="0" smtClean="0"/>
              <a:t>рассмотрения артефакта как отдельного объекта</a:t>
            </a:r>
            <a:endParaRPr lang="en-US" dirty="0" smtClean="0"/>
          </a:p>
          <a:p>
            <a:pPr lvl="1"/>
            <a:r>
              <a:rPr lang="ru-RU" b="1" dirty="0" smtClean="0"/>
              <a:t>К</a:t>
            </a:r>
            <a:r>
              <a:rPr lang="ru-RU" dirty="0" smtClean="0"/>
              <a:t> тому, как артефакт </a:t>
            </a:r>
            <a:r>
              <a:rPr lang="ru-RU" dirty="0"/>
              <a:t>изменяется </a:t>
            </a:r>
            <a:r>
              <a:rPr lang="ru-RU" dirty="0" smtClean="0"/>
              <a:t>на </a:t>
            </a:r>
            <a:br>
              <a:rPr lang="ru-RU" dirty="0" smtClean="0"/>
            </a:br>
            <a:r>
              <a:rPr lang="ru-RU" dirty="0" smtClean="0"/>
              <a:t>протяжении своего жизненного цикла </a:t>
            </a:r>
            <a:endParaRPr lang="ru-RU" dirty="0"/>
          </a:p>
          <a:p>
            <a:pPr lvl="1"/>
            <a:r>
              <a:rPr lang="ru-RU" b="1" dirty="0" smtClean="0"/>
              <a:t>ОБРАЩАЯ ВНИМАНИЕ </a:t>
            </a:r>
            <a:r>
              <a:rPr lang="ru-RU" dirty="0" smtClean="0"/>
              <a:t>на то, </a:t>
            </a:r>
            <a:br>
              <a:rPr lang="ru-RU" dirty="0" smtClean="0"/>
            </a:br>
            <a:r>
              <a:rPr lang="ru-RU" dirty="0" smtClean="0"/>
              <a:t>как артефакты изменяются совместно </a:t>
            </a:r>
            <a:endParaRPr lang="ru-RU" dirty="0"/>
          </a:p>
          <a:p>
            <a:r>
              <a:rPr lang="ru-RU" dirty="0" smtClean="0"/>
              <a:t>Цель – обеспечение инноваций, которые</a:t>
            </a:r>
            <a:br>
              <a:rPr lang="ru-RU" dirty="0" smtClean="0"/>
            </a:br>
            <a:r>
              <a:rPr lang="ru-RU" dirty="0" smtClean="0"/>
              <a:t>цифровом мире зависят </a:t>
            </a:r>
            <a:r>
              <a:rPr lang="ru-RU" dirty="0"/>
              <a:t>от автоматизации </a:t>
            </a:r>
            <a:r>
              <a:rPr lang="ru-RU" dirty="0" smtClean="0"/>
              <a:t>процессов</a:t>
            </a:r>
            <a:endParaRPr lang="ru-RU" dirty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Цифровая </a:t>
            </a:r>
            <a:r>
              <a:rPr lang="ru-RU" dirty="0" smtClean="0"/>
              <a:t>эра </a:t>
            </a:r>
            <a:r>
              <a:rPr lang="en-GB" dirty="0" smtClean="0"/>
              <a:t>(</a:t>
            </a:r>
            <a:r>
              <a:rPr lang="ru-RU" dirty="0" smtClean="0"/>
              <a:t>2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7" name="Picture 2" descr="C:\Documents and Settings\AS\Desktop\CardCast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333" y="3716710"/>
            <a:ext cx="1330276" cy="180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5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Предприятие – это само-организующаяся и социально-техническая система</a:t>
            </a:r>
          </a:p>
          <a:p>
            <a:r>
              <a:rPr lang="ru-RU" dirty="0" smtClean="0"/>
              <a:t>Артефакты бизнес-архитектуры как то связаны между собой</a:t>
            </a:r>
            <a:endParaRPr lang="en-US" dirty="0"/>
          </a:p>
          <a:p>
            <a:r>
              <a:rPr lang="ru-RU" dirty="0" smtClean="0"/>
              <a:t>Системно-образующие артефакты – это </a:t>
            </a:r>
            <a:r>
              <a:rPr lang="ru-RU" dirty="0"/>
              <a:t>а</a:t>
            </a:r>
            <a:r>
              <a:rPr lang="ru-RU" dirty="0" smtClean="0"/>
              <a:t>ртефакты </a:t>
            </a:r>
            <a:r>
              <a:rPr lang="ru-RU" dirty="0"/>
              <a:t>бизнес-архитектуры </a:t>
            </a:r>
            <a:endParaRPr lang="en-GB" dirty="0" smtClean="0"/>
          </a:p>
          <a:p>
            <a:r>
              <a:rPr lang="ru-RU" dirty="0" smtClean="0"/>
              <a:t>Каждое предприятие само решает какие артефакты </a:t>
            </a:r>
            <a:r>
              <a:rPr lang="en-GB" dirty="0" smtClean="0"/>
              <a:t>“</a:t>
            </a:r>
            <a:r>
              <a:rPr lang="ru-RU" dirty="0" smtClean="0"/>
              <a:t>более важные</a:t>
            </a:r>
            <a:r>
              <a:rPr lang="en-GB" dirty="0" smtClean="0"/>
              <a:t>”</a:t>
            </a:r>
            <a:r>
              <a:rPr lang="ru-RU" dirty="0" smtClean="0"/>
              <a:t>, например</a:t>
            </a:r>
            <a:endParaRPr lang="en-GB" dirty="0" smtClean="0"/>
          </a:p>
          <a:p>
            <a:pPr lvl="1"/>
            <a:r>
              <a:rPr lang="en-GB" dirty="0" smtClean="0"/>
              <a:t>capabilities </a:t>
            </a:r>
          </a:p>
          <a:p>
            <a:pPr lvl="1"/>
            <a:r>
              <a:rPr lang="en-GB" dirty="0" smtClean="0"/>
              <a:t>functions </a:t>
            </a:r>
          </a:p>
          <a:p>
            <a:pPr lvl="1"/>
            <a:r>
              <a:rPr lang="en-GB" dirty="0" smtClean="0"/>
              <a:t>services </a:t>
            </a:r>
          </a:p>
          <a:p>
            <a:pPr lvl="1"/>
            <a:r>
              <a:rPr lang="en-GB" dirty="0" smtClean="0"/>
              <a:t>processes </a:t>
            </a:r>
          </a:p>
          <a:p>
            <a:pPr lvl="1"/>
            <a:r>
              <a:rPr lang="en-GB" dirty="0" smtClean="0"/>
              <a:t>organisation structure </a:t>
            </a:r>
          </a:p>
          <a:p>
            <a:pPr lvl="1"/>
            <a:r>
              <a:rPr lang="en-GB" dirty="0" smtClean="0"/>
              <a:t>etc.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 системно-образующих артефактов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68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8907" y="2721140"/>
            <a:ext cx="8558861" cy="400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39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Контекст</a:t>
            </a:r>
            <a:endParaRPr lang="en-US" dirty="0" smtClean="0"/>
          </a:p>
          <a:p>
            <a:r>
              <a:rPr lang="ru-RU" dirty="0" smtClean="0"/>
              <a:t>Артефакты бизнес-архитектуры</a:t>
            </a:r>
            <a:endParaRPr lang="en-US" dirty="0" smtClean="0"/>
          </a:p>
          <a:p>
            <a:r>
              <a:rPr lang="ru-RU" dirty="0" smtClean="0"/>
              <a:t>Паттерны бизнес-архитектуры</a:t>
            </a:r>
            <a:endParaRPr lang="en-US" dirty="0"/>
          </a:p>
          <a:p>
            <a:r>
              <a:rPr lang="ru-RU" dirty="0" smtClean="0"/>
              <a:t>Системно-образующие артефакты </a:t>
            </a:r>
            <a:endParaRPr lang="en-US" dirty="0" smtClean="0"/>
          </a:p>
          <a:p>
            <a:r>
              <a:rPr lang="ru-RU" dirty="0" smtClean="0"/>
              <a:t>Заключение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8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Знать </a:t>
            </a:r>
            <a:r>
              <a:rPr lang="ru-RU" dirty="0" smtClean="0"/>
              <a:t>артефакты </a:t>
            </a:r>
            <a:r>
              <a:rPr lang="ru-RU" dirty="0"/>
              <a:t>бизнес-архитектуры</a:t>
            </a:r>
            <a:endParaRPr lang="en-US" dirty="0"/>
          </a:p>
          <a:p>
            <a:r>
              <a:rPr lang="ru-RU" dirty="0" smtClean="0"/>
              <a:t>Знать как измерять артефакты </a:t>
            </a:r>
            <a:r>
              <a:rPr lang="ru-RU" dirty="0"/>
              <a:t>бизнес-архитектуры</a:t>
            </a:r>
            <a:endParaRPr lang="en-US" dirty="0"/>
          </a:p>
          <a:p>
            <a:r>
              <a:rPr lang="ru-RU" dirty="0"/>
              <a:t>С</a:t>
            </a:r>
            <a:r>
              <a:rPr lang="ru-RU" dirty="0" smtClean="0"/>
              <a:t>концентрироваться на </a:t>
            </a:r>
            <a:r>
              <a:rPr lang="ru-RU" dirty="0"/>
              <a:t>взаимосвязях между </a:t>
            </a:r>
            <a:r>
              <a:rPr lang="ru-RU" dirty="0" smtClean="0"/>
              <a:t>артефактами </a:t>
            </a:r>
            <a:r>
              <a:rPr lang="ru-RU" dirty="0"/>
              <a:t>бизнес-архитектуры</a:t>
            </a:r>
            <a:endParaRPr lang="en-US" dirty="0"/>
          </a:p>
          <a:p>
            <a:r>
              <a:rPr lang="ru-RU" dirty="0" smtClean="0"/>
              <a:t>Найти свои </a:t>
            </a:r>
            <a:r>
              <a:rPr lang="ru-RU" dirty="0" err="1" smtClean="0"/>
              <a:t>системо</a:t>
            </a:r>
            <a:r>
              <a:rPr lang="ru-RU" dirty="0" smtClean="0"/>
              <a:t>-образующие артефакты </a:t>
            </a:r>
          </a:p>
          <a:p>
            <a:r>
              <a:rPr lang="ru-RU" dirty="0" smtClean="0"/>
              <a:t>Заново изобрести корпоративную группу «НОТ»</a:t>
            </a:r>
          </a:p>
          <a:p>
            <a:r>
              <a:rPr lang="ru-RU" dirty="0" smtClean="0"/>
              <a:t>Не забывать, что корпоративная </a:t>
            </a:r>
            <a:r>
              <a:rPr lang="ru-RU" dirty="0"/>
              <a:t>архитектура обеспечивает совместное использование современных методологий и технологий</a:t>
            </a:r>
            <a:endParaRPr lang="en-US" dirty="0"/>
          </a:p>
          <a:p>
            <a:endParaRPr lang="ru-RU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11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Вопросы?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Personal website: </a:t>
            </a:r>
            <a:r>
              <a:rPr lang="en-GB" dirty="0">
                <a:hlinkClick r:id="rId3"/>
              </a:rPr>
              <a:t>http://www.samarin.biz</a:t>
            </a:r>
            <a:endParaRPr lang="en-GB" dirty="0"/>
          </a:p>
          <a:p>
            <a:r>
              <a:rPr lang="en-GB" dirty="0"/>
              <a:t>B</a:t>
            </a:r>
            <a:r>
              <a:rPr lang="en-GB" dirty="0" smtClean="0"/>
              <a:t>log </a:t>
            </a:r>
            <a:r>
              <a:rPr lang="fr-FR" dirty="0">
                <a:hlinkClick r:id="rId4"/>
              </a:rPr>
              <a:t>http://</a:t>
            </a:r>
            <a:r>
              <a:rPr lang="fr-FR" dirty="0" smtClean="0">
                <a:hlinkClick r:id="rId4"/>
              </a:rPr>
              <a:t>improving-bpm-systems.blogspot.com</a:t>
            </a:r>
            <a:endParaRPr lang="fr-FR" dirty="0" smtClean="0"/>
          </a:p>
          <a:p>
            <a:r>
              <a:rPr lang="fr-CH" dirty="0" smtClean="0"/>
              <a:t>LinkedIn: </a:t>
            </a:r>
            <a:r>
              <a:rPr lang="en-GB" dirty="0">
                <a:hlinkClick r:id="rId5"/>
              </a:rPr>
              <a:t>http://</a:t>
            </a:r>
            <a:r>
              <a:rPr lang="en-GB" dirty="0" smtClean="0">
                <a:hlinkClick r:id="rId5"/>
              </a:rPr>
              <a:t>www.linkedin.com/in/alexandersamarin</a:t>
            </a:r>
            <a:endParaRPr lang="en-GB" dirty="0" smtClean="0"/>
          </a:p>
          <a:p>
            <a:r>
              <a:rPr lang="en-GB" dirty="0"/>
              <a:t>E-mail: </a:t>
            </a:r>
            <a:r>
              <a:rPr lang="fr-CH" dirty="0">
                <a:hlinkClick r:id="rId6"/>
              </a:rPr>
              <a:t>alexandre.samarine@gmail.com</a:t>
            </a:r>
            <a:endParaRPr lang="fr-CH" dirty="0"/>
          </a:p>
          <a:p>
            <a:r>
              <a:rPr lang="en-GB" dirty="0" smtClean="0"/>
              <a:t>Twitter: </a:t>
            </a:r>
            <a:r>
              <a:rPr lang="en-GB" dirty="0">
                <a:hlinkClick r:id="rId7"/>
              </a:rPr>
              <a:t>@samarin </a:t>
            </a:r>
            <a:endParaRPr lang="fr-CH" dirty="0" smtClean="0"/>
          </a:p>
          <a:p>
            <a:r>
              <a:rPr lang="en-GB" dirty="0"/>
              <a:t>Mobile: +41 76 573 40 61 </a:t>
            </a:r>
            <a:endParaRPr lang="en-GB" dirty="0" smtClean="0"/>
          </a:p>
          <a:p>
            <a:r>
              <a:rPr lang="fr-FR" dirty="0" smtClean="0"/>
              <a:t>Book</a:t>
            </a:r>
            <a:r>
              <a:rPr lang="en-GB" dirty="0" smtClean="0"/>
              <a:t>: </a:t>
            </a:r>
            <a:r>
              <a:rPr lang="en-GB" dirty="0">
                <a:hlinkClick r:id="rId8"/>
              </a:rPr>
              <a:t>www.samarin.biz/book</a:t>
            </a:r>
            <a:r>
              <a:rPr lang="en-GB" dirty="0"/>
              <a:t> </a:t>
            </a:r>
            <a:endParaRPr lang="fr-FR" dirty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</a:t>
            </a:r>
            <a:endParaRPr lang="en-GB" dirty="0"/>
          </a:p>
        </p:txBody>
      </p:sp>
      <p:pic>
        <p:nvPicPr>
          <p:cNvPr id="8" name="Picture 2" descr="cov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136" y="4196410"/>
            <a:ext cx="1602750" cy="184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Три источника сложности</a:t>
            </a:r>
            <a:r>
              <a:rPr lang="en-GB" dirty="0" smtClean="0"/>
              <a:t>: </a:t>
            </a:r>
          </a:p>
          <a:p>
            <a:pPr lvl="1"/>
            <a:r>
              <a:rPr lang="ru-RU" dirty="0" smtClean="0"/>
              <a:t>естественная сложность (</a:t>
            </a:r>
            <a:r>
              <a:rPr lang="en-US" dirty="0" smtClean="0"/>
              <a:t>problem space</a:t>
            </a:r>
            <a:r>
              <a:rPr lang="ru-RU" dirty="0" smtClean="0"/>
              <a:t>)</a:t>
            </a:r>
          </a:p>
          <a:p>
            <a:pPr lvl="1"/>
            <a:r>
              <a:rPr lang="ru-RU" dirty="0"/>
              <a:t>индивидуальные и </a:t>
            </a:r>
            <a:r>
              <a:rPr lang="ru-RU" dirty="0" smtClean="0"/>
              <a:t>корпоративные культурные различия</a:t>
            </a:r>
            <a:endParaRPr lang="en-US" dirty="0" smtClean="0"/>
          </a:p>
          <a:p>
            <a:pPr lvl="1"/>
            <a:r>
              <a:rPr lang="ru-RU" dirty="0" smtClean="0"/>
              <a:t>привнесенная сложность</a:t>
            </a:r>
            <a:r>
              <a:rPr lang="en-GB" dirty="0" smtClean="0"/>
              <a:t> (solution space)</a:t>
            </a:r>
            <a:endParaRPr lang="en-US" dirty="0" smtClean="0"/>
          </a:p>
          <a:p>
            <a:r>
              <a:rPr lang="ru-RU" dirty="0" smtClean="0"/>
              <a:t>Цели корпоративной архитектуры</a:t>
            </a:r>
            <a:endParaRPr lang="en-GB" dirty="0" smtClean="0"/>
          </a:p>
          <a:p>
            <a:pPr lvl="1"/>
            <a:r>
              <a:rPr lang="ru-RU" dirty="0" smtClean="0"/>
              <a:t>уменьшение естественной сложности через использование явных и исполняемых практик</a:t>
            </a:r>
            <a:endParaRPr lang="en-US" dirty="0" smtClean="0"/>
          </a:p>
          <a:p>
            <a:pPr lvl="1"/>
            <a:r>
              <a:rPr lang="ru-RU" dirty="0" smtClean="0"/>
              <a:t>позитивное использование культурных особенностей</a:t>
            </a:r>
            <a:endParaRPr lang="en-US" dirty="0" smtClean="0"/>
          </a:p>
          <a:p>
            <a:pPr lvl="1"/>
            <a:r>
              <a:rPr lang="ru-RU" dirty="0" smtClean="0"/>
              <a:t>уменьшение привнесенной сложности через внедрение методов, максимально приближенных к тому как работает организация </a:t>
            </a:r>
            <a:endParaRPr lang="en-US" dirty="0" smtClean="0"/>
          </a:p>
          <a:p>
            <a:pPr lvl="1"/>
            <a:r>
              <a:rPr lang="ru-RU" dirty="0" smtClean="0"/>
              <a:t>«высвобождение</a:t>
            </a:r>
            <a:r>
              <a:rPr lang="ru-RU" dirty="0"/>
              <a:t>» </a:t>
            </a:r>
            <a:r>
              <a:rPr lang="ru-RU" dirty="0" smtClean="0"/>
              <a:t>ресурсов организации, </a:t>
            </a:r>
            <a:r>
              <a:rPr lang="ru-RU" dirty="0"/>
              <a:t>чтобы лучше справиться с естественной сложности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со сложностью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55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Архитектор – </a:t>
            </a:r>
            <a:r>
              <a:rPr lang="ru-RU" dirty="0"/>
              <a:t>это индивидуум, который переводит требования клиента в осуществимый план и направляет других при выполнении этого </a:t>
            </a:r>
            <a:r>
              <a:rPr lang="ru-RU" dirty="0" smtClean="0"/>
              <a:t>плана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 smtClean="0"/>
          </a:p>
          <a:p>
            <a:r>
              <a:rPr lang="ru-RU" dirty="0"/>
              <a:t>К</a:t>
            </a:r>
            <a:r>
              <a:rPr lang="ru-RU" dirty="0" smtClean="0"/>
              <a:t>орпоративная архитектура – это процесс </a:t>
            </a:r>
            <a:r>
              <a:rPr lang="ru-RU" dirty="0"/>
              <a:t>перевода </a:t>
            </a:r>
            <a:r>
              <a:rPr lang="ru-RU" dirty="0" smtClean="0"/>
              <a:t>бизнес-стратегии </a:t>
            </a:r>
            <a:r>
              <a:rPr lang="ru-RU" dirty="0"/>
              <a:t>в </a:t>
            </a:r>
            <a:r>
              <a:rPr lang="ru-RU" dirty="0" smtClean="0"/>
              <a:t>эффективное изменение </a:t>
            </a:r>
            <a:r>
              <a:rPr lang="ru-RU" dirty="0"/>
              <a:t>предприятия путем </a:t>
            </a:r>
            <a:r>
              <a:rPr lang="ru-RU" dirty="0" smtClean="0"/>
              <a:t>создания принципов </a:t>
            </a:r>
            <a:r>
              <a:rPr lang="ru-RU" dirty="0"/>
              <a:t>и моделей, которые описывают будущее состояние предприятия и </a:t>
            </a:r>
            <a:r>
              <a:rPr lang="ru-RU" dirty="0" smtClean="0"/>
              <a:t>обеспечивают его эволюцию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Корпоративная архитектура </a:t>
            </a:r>
            <a:r>
              <a:rPr lang="en-GB" dirty="0" smtClean="0"/>
              <a:t>(1)</a:t>
            </a:r>
            <a:endParaRPr lang="en-GB" dirty="0"/>
          </a:p>
        </p:txBody>
      </p:sp>
      <p:pic>
        <p:nvPicPr>
          <p:cNvPr id="1028" name="Picture 4" descr="http://2.bp.blogspot.com/-0WXlGlOFYyk/Ua7cVCYRzaI/AAAAAAAABKQ/3iVkkHY24gI/s400/pic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385" y="1871946"/>
            <a:ext cx="5029340" cy="20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30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281" y="645951"/>
            <a:ext cx="8900719" cy="5531011"/>
          </a:xfrm>
        </p:spPr>
        <p:txBody>
          <a:bodyPr/>
          <a:lstStyle/>
          <a:p>
            <a:r>
              <a:rPr lang="ru-RU" dirty="0" smtClean="0"/>
              <a:t>Корпоративная </a:t>
            </a:r>
            <a:r>
              <a:rPr lang="ru-RU" dirty="0"/>
              <a:t>архитектура </a:t>
            </a:r>
            <a:r>
              <a:rPr lang="ru-RU" dirty="0" smtClean="0"/>
              <a:t>осуществляет координацию между персоналом, процессами, проектами и продуктами в </a:t>
            </a:r>
            <a:r>
              <a:rPr lang="ru-RU" dirty="0"/>
              <a:t>4-мерном пространстве следующих </a:t>
            </a:r>
            <a:r>
              <a:rPr lang="ru-RU" dirty="0" smtClean="0"/>
              <a:t>осей</a:t>
            </a:r>
            <a:r>
              <a:rPr lang="en-GB" dirty="0" smtClean="0"/>
              <a:t>:</a:t>
            </a:r>
            <a:endParaRPr lang="en-US" dirty="0"/>
          </a:p>
          <a:p>
            <a:pPr lvl="1"/>
            <a:r>
              <a:rPr lang="ru-RU" dirty="0" smtClean="0"/>
              <a:t>Охват по </a:t>
            </a:r>
            <a:r>
              <a:rPr lang="ru-RU" b="1" dirty="0" smtClean="0"/>
              <a:t>размеру </a:t>
            </a:r>
            <a:r>
              <a:rPr lang="ru-RU" dirty="0" smtClean="0"/>
              <a:t>- подразделение, предприятие, отрасль, правительство, вся страна, объединение стран, континент …</a:t>
            </a:r>
            <a:endParaRPr lang="en-US" dirty="0" smtClean="0"/>
          </a:p>
          <a:p>
            <a:pPr lvl="1"/>
            <a:r>
              <a:rPr lang="ru-RU" dirty="0" smtClean="0"/>
              <a:t>Охват </a:t>
            </a:r>
            <a:r>
              <a:rPr lang="ru-RU" dirty="0"/>
              <a:t>по </a:t>
            </a:r>
            <a:r>
              <a:rPr lang="ru-RU" b="1" dirty="0" smtClean="0"/>
              <a:t>архитектурным областям </a:t>
            </a:r>
            <a:r>
              <a:rPr lang="ru-RU" dirty="0"/>
              <a:t>– бизнес-архитектура, ИТ-технологии, архитектура </a:t>
            </a:r>
            <a:r>
              <a:rPr lang="ru-RU" dirty="0" smtClean="0"/>
              <a:t>безопасности</a:t>
            </a:r>
            <a:r>
              <a:rPr lang="en-US" dirty="0" smtClean="0"/>
              <a:t>,</a:t>
            </a:r>
            <a:r>
              <a:rPr lang="ru-RU" dirty="0" smtClean="0"/>
              <a:t> … </a:t>
            </a:r>
            <a:endParaRPr lang="en-US" dirty="0"/>
          </a:p>
          <a:p>
            <a:pPr lvl="1"/>
            <a:r>
              <a:rPr lang="ru-RU" dirty="0"/>
              <a:t>Охват по </a:t>
            </a:r>
            <a:r>
              <a:rPr lang="ru-RU" b="1" dirty="0"/>
              <a:t>времени</a:t>
            </a:r>
            <a:r>
              <a:rPr lang="ru-RU" dirty="0"/>
              <a:t> - </a:t>
            </a:r>
            <a:r>
              <a:rPr lang="ru-RU" dirty="0" smtClean="0"/>
              <a:t>жизненный цикл </a:t>
            </a:r>
            <a:r>
              <a:rPr lang="ru-RU" dirty="0"/>
              <a:t>программного решения, технологии, проекта, стратегии, </a:t>
            </a:r>
            <a:r>
              <a:rPr lang="ru-RU" dirty="0" smtClean="0"/>
              <a:t>предприятия</a:t>
            </a:r>
            <a:r>
              <a:rPr lang="en-US" dirty="0" smtClean="0"/>
              <a:t>,</a:t>
            </a:r>
            <a:r>
              <a:rPr lang="ru-RU" dirty="0" smtClean="0"/>
              <a:t> …</a:t>
            </a:r>
            <a:endParaRPr lang="en-US" dirty="0"/>
          </a:p>
          <a:p>
            <a:pPr lvl="1"/>
            <a:r>
              <a:rPr lang="ru-RU" dirty="0"/>
              <a:t>Охват по </a:t>
            </a:r>
            <a:r>
              <a:rPr lang="ru-RU" b="1" dirty="0"/>
              <a:t>секторам экономики </a:t>
            </a:r>
            <a:r>
              <a:rPr lang="ru-RU" dirty="0"/>
              <a:t>– выявление общих и специфических </a:t>
            </a:r>
            <a:r>
              <a:rPr lang="ru-RU" dirty="0" smtClean="0"/>
              <a:t>бизнес-практик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Корпоративная </a:t>
            </a:r>
            <a:r>
              <a:rPr lang="ru-RU" dirty="0" smtClean="0"/>
              <a:t>архитектура </a:t>
            </a:r>
            <a:r>
              <a:rPr lang="en-GB" dirty="0" smtClean="0"/>
              <a:t>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7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Квалификация на роль </a:t>
            </a:r>
            <a:r>
              <a:rPr lang="en-GB" dirty="0" smtClean="0"/>
              <a:t>“</a:t>
            </a:r>
            <a:r>
              <a:rPr lang="ru-RU" dirty="0" smtClean="0"/>
              <a:t>Корпоративный архитектор</a:t>
            </a:r>
            <a:r>
              <a:rPr lang="en-GB" dirty="0" smtClean="0"/>
              <a:t>”</a:t>
            </a:r>
          </a:p>
          <a:p>
            <a:r>
              <a:rPr lang="ru-RU" dirty="0"/>
              <a:t>Охват по </a:t>
            </a:r>
            <a:r>
              <a:rPr lang="ru-RU" b="1" dirty="0"/>
              <a:t>размеру </a:t>
            </a:r>
            <a:endParaRPr lang="ru-RU" b="1" dirty="0" smtClean="0"/>
          </a:p>
          <a:p>
            <a:pPr lvl="1"/>
            <a:r>
              <a:rPr lang="ru-RU" dirty="0" smtClean="0"/>
              <a:t>работа в крупных предприятиях ( </a:t>
            </a:r>
            <a:r>
              <a:rPr lang="en-US" dirty="0" smtClean="0"/>
              <a:t>&gt; </a:t>
            </a:r>
            <a:r>
              <a:rPr lang="en-GB" dirty="0" smtClean="0"/>
              <a:t>1</a:t>
            </a:r>
            <a:r>
              <a:rPr lang="ru-RU" dirty="0" smtClean="0"/>
              <a:t> </a:t>
            </a:r>
            <a:r>
              <a:rPr lang="en-GB" dirty="0" smtClean="0"/>
              <a:t>000</a:t>
            </a:r>
            <a:r>
              <a:rPr lang="ru-RU" dirty="0" smtClean="0"/>
              <a:t> сотрудников)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ru-RU" dirty="0" smtClean="0"/>
              <a:t>профессиональное общение со всем сотрудниками </a:t>
            </a:r>
            <a:endParaRPr lang="en-US" dirty="0"/>
          </a:p>
          <a:p>
            <a:r>
              <a:rPr lang="ru-RU" dirty="0"/>
              <a:t>Охват по </a:t>
            </a:r>
            <a:r>
              <a:rPr lang="ru-RU" b="1" dirty="0"/>
              <a:t>архитектурным </a:t>
            </a:r>
            <a:r>
              <a:rPr lang="ru-RU" b="1" dirty="0" smtClean="0"/>
              <a:t>областям</a:t>
            </a:r>
            <a:endParaRPr lang="en-GB" b="1" dirty="0" smtClean="0"/>
          </a:p>
          <a:p>
            <a:pPr lvl="1">
              <a:spcBef>
                <a:spcPts val="0"/>
              </a:spcBef>
            </a:pPr>
            <a:r>
              <a:rPr lang="ru-RU" dirty="0"/>
              <a:t>профессиональное </a:t>
            </a:r>
            <a:r>
              <a:rPr lang="ru-RU" dirty="0" smtClean="0"/>
              <a:t>обсуждение всех областей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ru-RU" dirty="0" smtClean="0"/>
              <a:t>экспертный уровень в 2-3 областях</a:t>
            </a:r>
            <a:endParaRPr lang="en-US" dirty="0"/>
          </a:p>
          <a:p>
            <a:r>
              <a:rPr lang="ru-RU" dirty="0"/>
              <a:t>Охват по </a:t>
            </a:r>
            <a:r>
              <a:rPr lang="ru-RU" b="1" dirty="0" smtClean="0"/>
              <a:t>времени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ru-RU" dirty="0" smtClean="0"/>
              <a:t>опыт работы на всех фазах жизненного цикла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ru-RU" dirty="0" smtClean="0"/>
              <a:t>проведения преобразований типа: переход на «цифру», модернизация прикладной архитектуры или </a:t>
            </a:r>
            <a:r>
              <a:rPr lang="en-GB" dirty="0" smtClean="0"/>
              <a:t>ERP</a:t>
            </a:r>
            <a:endParaRPr lang="en-US" dirty="0"/>
          </a:p>
          <a:p>
            <a:r>
              <a:rPr lang="ru-RU" dirty="0"/>
              <a:t>Охват по </a:t>
            </a:r>
            <a:r>
              <a:rPr lang="ru-RU" b="1" dirty="0"/>
              <a:t>секторам </a:t>
            </a:r>
            <a:r>
              <a:rPr lang="ru-RU" b="1" dirty="0" smtClean="0"/>
              <a:t>экономики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ru-RU" dirty="0" smtClean="0"/>
              <a:t>минимум </a:t>
            </a:r>
            <a:r>
              <a:rPr lang="en-GB" dirty="0" smtClean="0"/>
              <a:t>5 </a:t>
            </a:r>
            <a:r>
              <a:rPr lang="ru-RU" dirty="0" smtClean="0"/>
              <a:t>разных секторов</a:t>
            </a: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ru-RU" dirty="0" smtClean="0"/>
              <a:t>выявление общих методов работы с различных секторах</a:t>
            </a:r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Корпоративная архитектура </a:t>
            </a:r>
            <a:r>
              <a:rPr lang="en-GB" dirty="0" smtClean="0"/>
              <a:t>(3)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28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281" y="645951"/>
            <a:ext cx="8900719" cy="5531011"/>
          </a:xfrm>
        </p:spPr>
        <p:txBody>
          <a:bodyPr/>
          <a:lstStyle/>
          <a:p>
            <a:pPr lvl="1"/>
            <a:r>
              <a:rPr lang="ru-RU" dirty="0"/>
              <a:t>понять где «мы</a:t>
            </a:r>
            <a:r>
              <a:rPr lang="ru-RU" dirty="0" smtClean="0"/>
              <a:t>»</a:t>
            </a:r>
            <a:r>
              <a:rPr lang="en-US" dirty="0" smtClean="0"/>
              <a:t> (capability benchmarking)</a:t>
            </a:r>
            <a:endParaRPr lang="en-US" dirty="0"/>
          </a:p>
          <a:p>
            <a:pPr lvl="1"/>
            <a:r>
              <a:rPr lang="ru-RU" dirty="0"/>
              <a:t>реализация системы управления </a:t>
            </a:r>
            <a:r>
              <a:rPr lang="ru-RU" dirty="0" smtClean="0"/>
              <a:t>качеством</a:t>
            </a:r>
            <a:r>
              <a:rPr lang="en-US" dirty="0" smtClean="0"/>
              <a:t> (initial </a:t>
            </a:r>
            <a:r>
              <a:rPr lang="en-US" dirty="0" err="1" smtClean="0"/>
              <a:t>BizArch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ru-RU" dirty="0"/>
              <a:t>следование отраслевым </a:t>
            </a:r>
            <a:r>
              <a:rPr lang="ru-RU" dirty="0" smtClean="0"/>
              <a:t>требованиям</a:t>
            </a:r>
            <a:r>
              <a:rPr lang="en-US" dirty="0" smtClean="0"/>
              <a:t> (compliance)</a:t>
            </a:r>
            <a:endParaRPr lang="en-US" dirty="0"/>
          </a:p>
          <a:p>
            <a:pPr lvl="1"/>
            <a:r>
              <a:rPr lang="ru-RU" dirty="0" smtClean="0"/>
              <a:t>создание </a:t>
            </a:r>
            <a:r>
              <a:rPr lang="ru-RU" dirty="0"/>
              <a:t>региональных </a:t>
            </a:r>
            <a:r>
              <a:rPr lang="ru-RU" dirty="0" smtClean="0"/>
              <a:t>офисов</a:t>
            </a:r>
            <a:r>
              <a:rPr lang="en-US" dirty="0" smtClean="0"/>
              <a:t> (decentralization) </a:t>
            </a:r>
            <a:endParaRPr lang="en-US" dirty="0"/>
          </a:p>
          <a:p>
            <a:pPr lvl="1"/>
            <a:r>
              <a:rPr lang="ru-RU" dirty="0"/>
              <a:t>внедрение корпоративного управления </a:t>
            </a:r>
            <a:r>
              <a:rPr lang="ru-RU" dirty="0" smtClean="0"/>
              <a:t>рисками</a:t>
            </a:r>
            <a:r>
              <a:rPr lang="en-US" dirty="0" smtClean="0"/>
              <a:t> (ERM)</a:t>
            </a:r>
            <a:endParaRPr lang="en-US" dirty="0"/>
          </a:p>
          <a:p>
            <a:pPr lvl="1"/>
            <a:r>
              <a:rPr lang="ru-RU" dirty="0"/>
              <a:t>оптимизация структуры </a:t>
            </a:r>
            <a:r>
              <a:rPr lang="ru-RU" dirty="0" smtClean="0"/>
              <a:t>подразделения</a:t>
            </a:r>
            <a:r>
              <a:rPr lang="en-US" dirty="0" smtClean="0"/>
              <a:t> (restructuring)  </a:t>
            </a:r>
            <a:endParaRPr lang="en-US" dirty="0"/>
          </a:p>
          <a:p>
            <a:pPr lvl="1"/>
            <a:r>
              <a:rPr lang="ru-RU" dirty="0"/>
              <a:t>реализация корпоративной </a:t>
            </a:r>
            <a:r>
              <a:rPr lang="ru-RU" dirty="0" smtClean="0"/>
              <a:t>стратегии</a:t>
            </a:r>
            <a:r>
              <a:rPr lang="en-US" dirty="0" smtClean="0"/>
              <a:t> (strategy execution)</a:t>
            </a:r>
            <a:endParaRPr lang="en-US" dirty="0"/>
          </a:p>
          <a:p>
            <a:pPr lvl="1"/>
            <a:r>
              <a:rPr lang="ru-RU" dirty="0" smtClean="0"/>
              <a:t>усиление информационной безопасности </a:t>
            </a:r>
            <a:r>
              <a:rPr lang="en-US" dirty="0" smtClean="0"/>
              <a:t>(info security)</a:t>
            </a:r>
            <a:endParaRPr lang="en-US" dirty="0"/>
          </a:p>
          <a:p>
            <a:pPr lvl="1"/>
            <a:r>
              <a:rPr lang="ru-RU" dirty="0"/>
              <a:t>переделка существующей </a:t>
            </a:r>
            <a:r>
              <a:rPr lang="ru-RU" dirty="0" smtClean="0"/>
              <a:t>ERP</a:t>
            </a:r>
            <a:r>
              <a:rPr lang="en-US" dirty="0" smtClean="0"/>
              <a:t> (application modernisation)</a:t>
            </a:r>
            <a:endParaRPr lang="en-US" dirty="0"/>
          </a:p>
          <a:p>
            <a:pPr lvl="1"/>
            <a:r>
              <a:rPr lang="ru-RU" dirty="0"/>
              <a:t>переход к цифровой </a:t>
            </a:r>
            <a:r>
              <a:rPr lang="ru-RU" dirty="0" smtClean="0"/>
              <a:t>корпорации</a:t>
            </a:r>
            <a:r>
              <a:rPr lang="en-US" dirty="0" smtClean="0"/>
              <a:t> (paperless office)</a:t>
            </a:r>
            <a:endParaRPr lang="en-US" dirty="0"/>
          </a:p>
          <a:p>
            <a:pPr lvl="1"/>
            <a:r>
              <a:rPr lang="ru-RU" dirty="0"/>
              <a:t>создание общих служб внутри </a:t>
            </a:r>
            <a:r>
              <a:rPr lang="ru-RU" dirty="0" smtClean="0"/>
              <a:t>корпорации</a:t>
            </a:r>
            <a:r>
              <a:rPr lang="en-US" dirty="0" smtClean="0"/>
              <a:t> (common services)</a:t>
            </a:r>
          </a:p>
          <a:p>
            <a:pPr lvl="1"/>
            <a:r>
              <a:rPr lang="ru-RU" dirty="0" err="1" smtClean="0"/>
              <a:t>импортозамещение</a:t>
            </a:r>
            <a:endParaRPr lang="en-US" dirty="0" smtClean="0"/>
          </a:p>
          <a:p>
            <a:pPr lvl="1"/>
            <a:r>
              <a:rPr lang="ru-RU" dirty="0" smtClean="0"/>
              <a:t>электронное правительство, «умный» город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цифровая медицина</a:t>
            </a:r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проблем, которые решаются с помощью корпоративной архитектуры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14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dirty="0" smtClean="0">
            <a:solidFill>
              <a:schemeClr val="bg1"/>
            </a:solidFill>
            <a:latin typeface="Open Sans Condensed" panose="020B0806030504020204" pitchFamily="34" charset="0"/>
            <a:ea typeface="Open Sans Condensed" panose="020B0806030504020204" pitchFamily="34" charset="0"/>
            <a:cs typeface="Open Sans Condensed" panose="020B08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1743</Words>
  <Application>Microsoft Office PowerPoint</Application>
  <PresentationFormat>On-screen Show (4:3)</PresentationFormat>
  <Paragraphs>518</Paragraphs>
  <Slides>43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Open Sans</vt:lpstr>
      <vt:lpstr>Open Sans Condensed</vt:lpstr>
      <vt:lpstr>Verdana</vt:lpstr>
      <vt:lpstr>Тема Office</vt:lpstr>
      <vt:lpstr>PowerPoint Presentation</vt:lpstr>
      <vt:lpstr>Содержание</vt:lpstr>
      <vt:lpstr>Цифровая эра (1)</vt:lpstr>
      <vt:lpstr>Цифровая эра (2)</vt:lpstr>
      <vt:lpstr>Борьба со сложностью</vt:lpstr>
      <vt:lpstr>Корпоративная архитектура (1)</vt:lpstr>
      <vt:lpstr>Корпоративная архитектура (2)</vt:lpstr>
      <vt:lpstr>Корпоративная архитектура (3)</vt:lpstr>
      <vt:lpstr>Примеры проблем, которые решаются с помощью корпоративной архитектуры</vt:lpstr>
      <vt:lpstr>Архитектурная группа в структуре программы ЭП</vt:lpstr>
      <vt:lpstr>Содержание</vt:lpstr>
      <vt:lpstr>Grouping of artefacts</vt:lpstr>
      <vt:lpstr>Группы артефактов</vt:lpstr>
      <vt:lpstr>Взаимосвязи между группами артефактов</vt:lpstr>
      <vt:lpstr>Профессиональное общение со всеми заинтересованными лицами</vt:lpstr>
      <vt:lpstr>В центре внимания взаимосвязи между артефактами</vt:lpstr>
      <vt:lpstr>Содержание</vt:lpstr>
      <vt:lpstr>О паттернах</vt:lpstr>
      <vt:lpstr>Meta-patterns</vt:lpstr>
      <vt:lpstr>Подготовите терминологию и сделаете это правильно </vt:lpstr>
      <vt:lpstr>Термины должны быть связаны между собой</vt:lpstr>
      <vt:lpstr>Измерения производительности (1)</vt:lpstr>
      <vt:lpstr>Измерения производительности (2)</vt:lpstr>
      <vt:lpstr>Измерения производительности (3)</vt:lpstr>
      <vt:lpstr>Измерения производительности (4)</vt:lpstr>
      <vt:lpstr>Pattern: Strategy To Executable Portfolio (STEP)</vt:lpstr>
      <vt:lpstr>Статические и динамические связи между артефактами</vt:lpstr>
      <vt:lpstr>Эффект и пример</vt:lpstr>
      <vt:lpstr>Pattern: Results Chain (RC)</vt:lpstr>
      <vt:lpstr>Pattern: Customer eXperience As A Process (CXAAP)</vt:lpstr>
      <vt:lpstr>Логика и способы применения паттерна</vt:lpstr>
      <vt:lpstr>Corporate + Customer processes (animated)</vt:lpstr>
      <vt:lpstr>Pattern: Common/Shared Services</vt:lpstr>
      <vt:lpstr>Common/Shared Services</vt:lpstr>
      <vt:lpstr>Pattern: Platform-Enabled Agile Solutions (PEAS)</vt:lpstr>
      <vt:lpstr>Последовательное построение платформы</vt:lpstr>
      <vt:lpstr>Оценка затрат на построение платформы</vt:lpstr>
      <vt:lpstr>Пример – замена 23-х отдельных систем на одну платформу</vt:lpstr>
      <vt:lpstr>Содержание</vt:lpstr>
      <vt:lpstr>Поиск системно-образующих артефактов </vt:lpstr>
      <vt:lpstr>Содержание</vt:lpstr>
      <vt:lpstr>Заключение</vt:lpstr>
      <vt:lpstr>СПАСИБО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Alexander SAMARIN</cp:lastModifiedBy>
  <cp:revision>199</cp:revision>
  <dcterms:created xsi:type="dcterms:W3CDTF">2014-09-22T06:48:25Z</dcterms:created>
  <dcterms:modified xsi:type="dcterms:W3CDTF">2014-11-16T11:01:26Z</dcterms:modified>
</cp:coreProperties>
</file>