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3" r:id="rId3"/>
    <p:sldId id="274" r:id="rId4"/>
    <p:sldId id="275" r:id="rId5"/>
    <p:sldId id="276" r:id="rId6"/>
    <p:sldId id="278" r:id="rId7"/>
    <p:sldId id="279" r:id="rId8"/>
    <p:sldId id="277" r:id="rId9"/>
    <p:sldId id="280" r:id="rId10"/>
    <p:sldId id="281" r:id="rId11"/>
    <p:sldId id="282" r:id="rId12"/>
    <p:sldId id="283" r:id="rId13"/>
    <p:sldId id="289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68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82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CAD8F-5C27-4FFD-A07A-616367AD920A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D26FB-50B0-4B71-B37A-1CD5C4266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3879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1" y="-66675"/>
            <a:ext cx="9630069" cy="2127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915"/>
            <a:ext cx="2066925" cy="2790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1" y="6150971"/>
            <a:ext cx="1524000" cy="619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675" y="6138039"/>
            <a:ext cx="1150523" cy="6449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7793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43281" y="645951"/>
            <a:ext cx="8682605" cy="553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6962"/>
            <a:ext cx="9144000" cy="6810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099"/>
            <a:ext cx="7886700" cy="500063"/>
          </a:xfrm>
        </p:spPr>
        <p:txBody>
          <a:bodyPr/>
          <a:lstStyle>
            <a:lvl1pPr algn="ctr">
              <a:lnSpc>
                <a:spcPct val="80000"/>
              </a:lnSpc>
              <a:defRPr lang="ru-RU" sz="2000" b="1" kern="1200" baseline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675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31C1-2589-4CA9-A431-607B7AD6F19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81DE-3CCF-457D-9C0B-2F9B2CFE55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49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2321" y="1463435"/>
            <a:ext cx="87757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369923" y="2215555"/>
            <a:ext cx="5580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Проект внедрения процессного управления: будет ли результат?</a:t>
            </a:r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5598" y="3287220"/>
            <a:ext cx="558052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Докладчик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Репин Владимир Владимирович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к.т.н., Исполнительный директор и партнер ООО «BPM Консалтинг Групп», доцент кафедры </a:t>
            </a:r>
            <a:r>
              <a:rPr lang="ru-RU" sz="14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Бизнес-информатики</a:t>
            </a:r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и систем управления производством Национального Исследовательского Технологического Университета</a:t>
            </a:r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info@bpm3.ru, www.bpm3.ru</a:t>
            </a:r>
          </a:p>
          <a:p>
            <a:r>
              <a:rPr lang="en-US" sz="16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www.FineXpert.ru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endParaRPr lang="ru-RU" sz="16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Рисунок 15" descr="finexpert_wait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5938" y="5208300"/>
            <a:ext cx="1764262" cy="50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logo_bpm3r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2240" y="4720621"/>
            <a:ext cx="1381240" cy="103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178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Оценка ситуации по паре критериев </a:t>
            </a:r>
            <a:r>
              <a:rPr lang="en-US" dirty="0"/>
              <a:t>I</a:t>
            </a:r>
            <a:r>
              <a:rPr smtClean="0"/>
              <a:t>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392" y="421870"/>
            <a:ext cx="7059208" cy="56893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21919"/>
            <a:ext cx="7886700" cy="500063"/>
          </a:xfrm>
        </p:spPr>
        <p:txBody>
          <a:bodyPr>
            <a:normAutofit fontScale="90000"/>
          </a:bodyPr>
          <a:lstStyle/>
          <a:p>
            <a:r>
              <a:t>Степень вовлеченности руководителей/качество графических схем бизнес-процессов</a:t>
            </a:r>
            <a:br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619" y="487045"/>
            <a:ext cx="8627711" cy="177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99940"/>
            <a:ext cx="8869035" cy="163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1"/>
          <p:cNvSpPr>
            <a:spLocks noGrp="1"/>
          </p:cNvSpPr>
          <p:nvPr>
            <p:ph idx="1"/>
          </p:nvPr>
        </p:nvSpPr>
        <p:spPr>
          <a:xfrm>
            <a:off x="99060" y="2080260"/>
            <a:ext cx="4373881" cy="2545080"/>
          </a:xfrm>
        </p:spPr>
        <p:txBody>
          <a:bodyPr>
            <a:noAutofit/>
          </a:bodyPr>
          <a:lstStyle/>
          <a:p>
            <a:pPr lvl="0"/>
            <a:r>
              <a:rPr lang="ru-RU" sz="1300" b="1" dirty="0" smtClean="0">
                <a:solidFill>
                  <a:srgbClr val="0070C0"/>
                </a:solidFill>
              </a:rPr>
              <a:t>Соответствие </a:t>
            </a:r>
            <a:r>
              <a:rPr lang="ru-RU" sz="1300" b="1" dirty="0" smtClean="0">
                <a:solidFill>
                  <a:srgbClr val="0070C0"/>
                </a:solidFill>
              </a:rPr>
              <a:t>нотации моделирования,  утвержденной во внутреннем стандарте компании, в т.ч.:</a:t>
            </a:r>
          </a:p>
          <a:p>
            <a:pPr lvl="1"/>
            <a:r>
              <a:rPr lang="ru-RU" sz="1300" b="1" dirty="0" smtClean="0">
                <a:solidFill>
                  <a:srgbClr val="0070C0"/>
                </a:solidFill>
              </a:rPr>
              <a:t>наличие и корректность формулировки событий;</a:t>
            </a:r>
          </a:p>
          <a:p>
            <a:pPr lvl="1"/>
            <a:r>
              <a:rPr lang="ru-RU" sz="1300" b="1" dirty="0" smtClean="0">
                <a:solidFill>
                  <a:srgbClr val="0070C0"/>
                </a:solidFill>
              </a:rPr>
              <a:t>отсутствие логических ошибок (корректность использования шлюзов);</a:t>
            </a:r>
          </a:p>
          <a:p>
            <a:pPr lvl="1"/>
            <a:r>
              <a:rPr lang="ru-RU" sz="1300" b="1" dirty="0" smtClean="0">
                <a:solidFill>
                  <a:srgbClr val="0070C0"/>
                </a:solidFill>
              </a:rPr>
              <a:t>отсутствие входов/выходов, которые «повисли в воздухе»;</a:t>
            </a:r>
          </a:p>
          <a:p>
            <a:pPr lvl="1"/>
            <a:r>
              <a:rPr lang="ru-RU" sz="1300" b="1" dirty="0" smtClean="0">
                <a:solidFill>
                  <a:srgbClr val="0070C0"/>
                </a:solidFill>
              </a:rPr>
              <a:t>наименование операций, документов, событий;</a:t>
            </a:r>
          </a:p>
          <a:p>
            <a:pPr lvl="1"/>
            <a:r>
              <a:rPr lang="ru-RU" sz="1300" b="1" dirty="0" smtClean="0">
                <a:solidFill>
                  <a:srgbClr val="0070C0"/>
                </a:solidFill>
              </a:rPr>
              <a:t>шрифты, цвета, форма </a:t>
            </a:r>
            <a:r>
              <a:rPr lang="ru-RU" sz="1300" b="1" dirty="0" smtClean="0">
                <a:solidFill>
                  <a:srgbClr val="0070C0"/>
                </a:solidFill>
              </a:rPr>
              <a:t>объектов</a:t>
            </a:r>
            <a:r>
              <a:rPr lang="ru-RU" sz="1300" b="1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533900" y="2025171"/>
            <a:ext cx="4511040" cy="25849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300" b="1" dirty="0" smtClean="0">
                <a:solidFill>
                  <a:srgbClr val="0070C0"/>
                </a:solidFill>
              </a:rPr>
              <a:t>С</a:t>
            </a:r>
            <a:r>
              <a:rPr kumimoji="0" lang="ru-RU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одержательный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анализ: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пропущенные операции;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некорректное агрегирование/детализация;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возвраты «в прошлое»;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 операций, связанных с согласованием</a:t>
            </a: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контролем;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отсутствие бессодержательных (бессмысленных) операций (например, «отправить документ» и т.п.);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изуальная наглядность для пользователя;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«Красота» схемы 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Оценка ситуации по паре критериев </a:t>
            </a:r>
            <a:r>
              <a:rPr lang="en-US" dirty="0"/>
              <a:t>II</a:t>
            </a:r>
            <a:r>
              <a:t>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" y="439882"/>
            <a:ext cx="7185660" cy="56865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83819"/>
            <a:ext cx="7886700" cy="500063"/>
          </a:xfrm>
        </p:spPr>
        <p:txBody>
          <a:bodyPr>
            <a:normAutofit fontScale="90000"/>
          </a:bodyPr>
          <a:lstStyle/>
          <a:p>
            <a:r>
              <a:t>Степень вовлеченности специалистов/«межфункциональность» описываемых бизнес-процессов</a:t>
            </a:r>
            <a:br/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" y="430876"/>
            <a:ext cx="7193280" cy="57032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83819"/>
            <a:ext cx="7886700" cy="500063"/>
          </a:xfrm>
        </p:spPr>
        <p:txBody>
          <a:bodyPr>
            <a:normAutofit/>
          </a:bodyPr>
          <a:lstStyle/>
          <a:p>
            <a:r>
              <a:rPr smtClean="0"/>
              <a:t>Критерии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" y="609778"/>
            <a:ext cx="8892540" cy="240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999" y="3166838"/>
            <a:ext cx="8895907" cy="299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99059"/>
            <a:ext cx="7886700" cy="500063"/>
          </a:xfrm>
        </p:spPr>
        <p:txBody>
          <a:bodyPr>
            <a:normAutofit fontScale="90000"/>
          </a:bodyPr>
          <a:lstStyle/>
          <a:p>
            <a:r>
              <a:t>Степень вовлеченности собственников/ экономический эффект от внедрения изменений</a:t>
            </a:r>
            <a:br/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" y="453044"/>
            <a:ext cx="7604760" cy="56658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35661" y="554511"/>
            <a:ext cx="8682605" cy="577008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Представленные </a:t>
            </a:r>
            <a:r>
              <a:rPr lang="ru-RU" dirty="0" smtClean="0"/>
              <a:t>критерии </a:t>
            </a:r>
            <a:r>
              <a:rPr lang="ru-RU" dirty="0" smtClean="0"/>
              <a:t>целесообразно </a:t>
            </a:r>
            <a:r>
              <a:rPr lang="ru-RU" i="1" dirty="0" smtClean="0">
                <a:solidFill>
                  <a:srgbClr val="00B0F0"/>
                </a:solidFill>
              </a:rPr>
              <a:t>начать</a:t>
            </a:r>
            <a:r>
              <a:rPr lang="ru-RU" dirty="0" smtClean="0"/>
              <a:t> рассчитывать и анализировать </a:t>
            </a:r>
            <a:r>
              <a:rPr lang="ru-RU" i="1" dirty="0" smtClean="0">
                <a:solidFill>
                  <a:srgbClr val="00B0F0"/>
                </a:solidFill>
              </a:rPr>
              <a:t>с самого начала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проекта внедрения процессного </a:t>
            </a:r>
            <a:r>
              <a:rPr lang="ru-RU" dirty="0" smtClean="0"/>
              <a:t>управления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Нецелесообразно</a:t>
            </a:r>
            <a:r>
              <a:rPr lang="ru-RU" dirty="0" smtClean="0"/>
              <a:t> </a:t>
            </a:r>
            <a:r>
              <a:rPr lang="ru-RU" dirty="0" smtClean="0"/>
              <a:t>формировать по ним плановые значения </a:t>
            </a:r>
            <a:r>
              <a:rPr lang="ru-RU" dirty="0" smtClean="0"/>
              <a:t>и </a:t>
            </a:r>
            <a:r>
              <a:rPr lang="ru-RU" dirty="0" smtClean="0"/>
              <a:t>использовать для материального стимулирования команды </a:t>
            </a:r>
            <a:r>
              <a:rPr lang="ru-RU" dirty="0" smtClean="0"/>
              <a:t>проекта</a:t>
            </a:r>
          </a:p>
          <a:p>
            <a:r>
              <a:rPr lang="ru-RU" dirty="0" smtClean="0"/>
              <a:t>Показатели </a:t>
            </a:r>
            <a:r>
              <a:rPr lang="ru-RU" dirty="0" smtClean="0"/>
              <a:t>помогут собственникам и руководителям верхнего уровня </a:t>
            </a:r>
            <a:r>
              <a:rPr lang="ru-RU" i="1" dirty="0" smtClean="0">
                <a:solidFill>
                  <a:srgbClr val="00B0F0"/>
                </a:solidFill>
              </a:rPr>
              <a:t>реально оценить степень своей вовлеченности в проект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00B0F0"/>
                </a:solidFill>
              </a:rPr>
              <a:t>Контроль качества управления</a:t>
            </a:r>
            <a:r>
              <a:rPr lang="ru-RU" dirty="0" smtClean="0"/>
              <a:t> как проектом, так и организацией в целом </a:t>
            </a:r>
            <a:endParaRPr lang="ru-RU" dirty="0" smtClean="0"/>
          </a:p>
          <a:p>
            <a:r>
              <a:rPr lang="ru-RU" i="1" dirty="0" smtClean="0">
                <a:solidFill>
                  <a:srgbClr val="00B0F0"/>
                </a:solidFill>
              </a:rPr>
              <a:t>Принятие адекватных решений</a:t>
            </a:r>
            <a:r>
              <a:rPr lang="ru-RU" dirty="0" smtClean="0"/>
              <a:t> для обеспечения высокой результативности </a:t>
            </a:r>
            <a:r>
              <a:rPr lang="ru-RU" dirty="0" smtClean="0"/>
              <a:t>и </a:t>
            </a:r>
            <a:r>
              <a:rPr lang="ru-RU" dirty="0" smtClean="0"/>
              <a:t>эффективности </a:t>
            </a:r>
            <a:r>
              <a:rPr lang="ru-RU" dirty="0" smtClean="0"/>
              <a:t>проекта внедрения процессного управления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53339"/>
            <a:ext cx="7886700" cy="500063"/>
          </a:xfrm>
        </p:spPr>
        <p:txBody>
          <a:bodyPr/>
          <a:lstStyle/>
          <a:p>
            <a:r>
              <a:rPr smtClean="0"/>
              <a:t>РЕЗЮМЕ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3281" y="653571"/>
            <a:ext cx="8682605" cy="5531011"/>
          </a:xfrm>
        </p:spPr>
        <p:txBody>
          <a:bodyPr/>
          <a:lstStyle/>
          <a:p>
            <a:r>
              <a:rPr lang="ru-RU" dirty="0" smtClean="0"/>
              <a:t>Как своевременно определить результативность проекта внедрения процессного управления? </a:t>
            </a:r>
            <a:r>
              <a:rPr lang="ru-RU" dirty="0" smtClean="0"/>
              <a:t>Как </a:t>
            </a:r>
            <a:r>
              <a:rPr lang="ru-RU" dirty="0" smtClean="0"/>
              <a:t>выявить проблемы и обеспечить их понимание руководителями компании? В докладе В.В. Репина предлагается модель для оценки ситуации с проектом внедрения процессного подхода. </a:t>
            </a:r>
            <a:endParaRPr lang="ru-RU" dirty="0" smtClean="0"/>
          </a:p>
          <a:p>
            <a:r>
              <a:rPr lang="ru-RU" dirty="0" smtClean="0"/>
              <a:t>Особенностью </a:t>
            </a:r>
            <a:r>
              <a:rPr lang="ru-RU" dirty="0" smtClean="0"/>
              <a:t>модели является использование практически измеримых пар критериев, таких как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«</a:t>
            </a:r>
            <a:r>
              <a:rPr lang="ru-RU" dirty="0" smtClean="0"/>
              <a:t>количество принятых решений/степень детальности описания бизнес-процессов</a:t>
            </a:r>
            <a:r>
              <a:rPr lang="ru-RU" dirty="0" smtClean="0"/>
              <a:t>»;</a:t>
            </a:r>
          </a:p>
          <a:p>
            <a:pPr lvl="1"/>
            <a:r>
              <a:rPr lang="ru-RU" dirty="0" smtClean="0"/>
              <a:t>«</a:t>
            </a:r>
            <a:r>
              <a:rPr lang="ru-RU" dirty="0" smtClean="0"/>
              <a:t>степень вовлеченности руководителей/качество графических схем бизнес-процессов» и </a:t>
            </a:r>
            <a:r>
              <a:rPr lang="ru-RU" dirty="0" smtClean="0"/>
              <a:t>проч.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14299"/>
            <a:ext cx="7886700" cy="500063"/>
          </a:xfrm>
        </p:spPr>
        <p:txBody>
          <a:bodyPr/>
          <a:lstStyle/>
          <a:p>
            <a:r>
              <a:rPr smtClean="0"/>
              <a:t>СОДЕРЖАНИЕ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/>
          <p:cNvSpPr/>
          <p:nvPr/>
        </p:nvSpPr>
        <p:spPr>
          <a:xfrm>
            <a:off x="3140393" y="1687830"/>
            <a:ext cx="2500312" cy="1785938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39999">
                <a:srgbClr val="FFCCCC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Управление проектом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3281" y="478311"/>
            <a:ext cx="8900719" cy="160956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Конференция 2013 года - доклад В.В. </a:t>
            </a:r>
            <a:r>
              <a:rPr lang="ru-RU" dirty="0" smtClean="0"/>
              <a:t>Репина </a:t>
            </a:r>
            <a:r>
              <a:rPr lang="ru-RU" dirty="0" smtClean="0"/>
              <a:t>«Психологические аспекты внедрения процессного подхода» - сформулированы риски, возможные при внедрении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Конференция 2013 года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66775" y="1821180"/>
            <a:ext cx="2500313" cy="200025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7030A0"/>
                </a:solidFill>
              </a:rPr>
              <a:t>Отношение собственников бизнеса</a:t>
            </a:r>
          </a:p>
        </p:txBody>
      </p:sp>
      <p:sp>
        <p:nvSpPr>
          <p:cNvPr id="5" name="Овал 4"/>
          <p:cNvSpPr/>
          <p:nvPr/>
        </p:nvSpPr>
        <p:spPr>
          <a:xfrm>
            <a:off x="5510213" y="1749743"/>
            <a:ext cx="2500312" cy="2000250"/>
          </a:xfrm>
          <a:prstGeom prst="ellipse">
            <a:avLst/>
          </a:prstGeom>
          <a:gradFill flip="none" rotWithShape="1">
            <a:gsLst>
              <a:gs pos="0">
                <a:schemeClr val="accent5"/>
              </a:gs>
              <a:gs pos="30000">
                <a:schemeClr val="accent2">
                  <a:lumMod val="40000"/>
                  <a:lumOff val="60000"/>
                </a:schemeClr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Отношение руководителей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4724400" y="3392805"/>
            <a:ext cx="2500313" cy="2000250"/>
          </a:xfrm>
          <a:prstGeom prst="ellipse">
            <a:avLst/>
          </a:prstGeom>
          <a:gradFill flip="none" rotWithShape="1">
            <a:gsLst>
              <a:gs pos="0">
                <a:schemeClr val="accent5"/>
              </a:gs>
              <a:gs pos="30000">
                <a:schemeClr val="accent2">
                  <a:lumMod val="40000"/>
                  <a:lumOff val="60000"/>
                </a:schemeClr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Отношение сотрудников</a:t>
            </a:r>
          </a:p>
        </p:txBody>
      </p:sp>
      <p:sp>
        <p:nvSpPr>
          <p:cNvPr id="7" name="Овал 6"/>
          <p:cNvSpPr/>
          <p:nvPr/>
        </p:nvSpPr>
        <p:spPr>
          <a:xfrm>
            <a:off x="652463" y="3892868"/>
            <a:ext cx="2500312" cy="1785937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0">
                <a:schemeClr val="accent2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7030A0"/>
                </a:solidFill>
              </a:rPr>
              <a:t>Используемые инструменты и оборудование</a:t>
            </a:r>
          </a:p>
        </p:txBody>
      </p:sp>
      <p:sp>
        <p:nvSpPr>
          <p:cNvPr id="8" name="Овал 7"/>
          <p:cNvSpPr/>
          <p:nvPr/>
        </p:nvSpPr>
        <p:spPr>
          <a:xfrm>
            <a:off x="2796540" y="2841308"/>
            <a:ext cx="2714625" cy="1785937"/>
          </a:xfrm>
          <a:prstGeom prst="ellipse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</a:rPr>
              <a:t>Коммуникации</a:t>
            </a:r>
          </a:p>
        </p:txBody>
      </p:sp>
      <p:sp>
        <p:nvSpPr>
          <p:cNvPr id="9" name="Овал 8"/>
          <p:cNvSpPr/>
          <p:nvPr/>
        </p:nvSpPr>
        <p:spPr>
          <a:xfrm>
            <a:off x="6010275" y="4535805"/>
            <a:ext cx="2571750" cy="1571625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9900"/>
                </a:solidFill>
              </a:rPr>
              <a:t>Стимулирование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2652713" y="4321493"/>
            <a:ext cx="2643187" cy="1785937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0">
                <a:schemeClr val="accent2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</a:rPr>
              <a:t>Используемые методики</a:t>
            </a: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9650" y="2464118"/>
            <a:ext cx="2905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3763" y="2048193"/>
            <a:ext cx="29051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262505"/>
            <a:ext cx="2905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1775" y="3821430"/>
            <a:ext cx="2905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9825" y="4977130"/>
            <a:ext cx="2905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9450" y="3334068"/>
            <a:ext cx="2905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088" y="5535930"/>
            <a:ext cx="5000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1150" y="5178743"/>
            <a:ext cx="5492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43281" y="645951"/>
            <a:ext cx="8682605" cy="1731489"/>
          </a:xfrm>
        </p:spPr>
        <p:txBody>
          <a:bodyPr/>
          <a:lstStyle/>
          <a:p>
            <a:r>
              <a:rPr lang="ru-RU" dirty="0" smtClean="0"/>
              <a:t>Каким образом, не дожидаясь </a:t>
            </a:r>
            <a:r>
              <a:rPr lang="ru-RU" i="1" dirty="0" smtClean="0">
                <a:solidFill>
                  <a:srgbClr val="0070C0"/>
                </a:solidFill>
              </a:rPr>
              <a:t>провала проекта</a:t>
            </a:r>
            <a:r>
              <a:rPr lang="ru-RU" dirty="0" smtClean="0"/>
              <a:t>, своевременно определить, всё ли идет как надо? Как вовремя выявить проблемы и довести их до руководства?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Мониторинг хода проекта внедрения процессного управления</a:t>
            </a:r>
            <a:endParaRPr lang="ru-RU" dirty="0"/>
          </a:p>
        </p:txBody>
      </p:sp>
      <p:pic>
        <p:nvPicPr>
          <p:cNvPr id="4" name="Picture 4" descr="http://static2.todanoticia.com/tn2/uploads/news_image/2010/06/02/crater_guatema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1669" y="2375345"/>
            <a:ext cx="5693092" cy="341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3890" y="106680"/>
            <a:ext cx="7886700" cy="500063"/>
          </a:xfrm>
        </p:spPr>
        <p:txBody>
          <a:bodyPr/>
          <a:lstStyle/>
          <a:p>
            <a:r>
              <a:rPr smtClean="0"/>
              <a:t>Система критериев для мониторинга хода проекта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237" y="541020"/>
            <a:ext cx="8911929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Пример А. Крупная компания. Успешный проект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070" y="579120"/>
            <a:ext cx="8243570" cy="545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Пример Б. Крупная компания. Есть проблемы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970" y="548640"/>
            <a:ext cx="8578850" cy="545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Пример С. Небольшая компания. Риск провала проекта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410" y="571500"/>
            <a:ext cx="839597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14300"/>
            <a:ext cx="7886700" cy="500063"/>
          </a:xfrm>
        </p:spPr>
        <p:txBody>
          <a:bodyPr>
            <a:normAutofit fontScale="90000"/>
          </a:bodyPr>
          <a:lstStyle/>
          <a:p>
            <a:r>
              <a:t>Количество принятых решений/степень детальности описания бизнес-процессов</a:t>
            </a:r>
            <a:endParaRPr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20" y="871220"/>
            <a:ext cx="8426109" cy="246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959" y="3399154"/>
            <a:ext cx="8770783" cy="237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E8DDB7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bg1"/>
            </a:solidFill>
            <a:latin typeface="Open Sans Condensed" panose="020B0806030504020204" pitchFamily="34" charset="0"/>
            <a:ea typeface="Open Sans Condensed" panose="020B0806030504020204" pitchFamily="34" charset="0"/>
            <a:cs typeface="Open Sans Condensed" panose="020B0806030504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8DDB7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421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СОДЕРЖАНИЕ</vt:lpstr>
      <vt:lpstr>Конференция 2013 года</vt:lpstr>
      <vt:lpstr>Мониторинг хода проекта внедрения процессного управления</vt:lpstr>
      <vt:lpstr>Система критериев для мониторинга хода проекта</vt:lpstr>
      <vt:lpstr>Пример А. Крупная компания. Успешный проект</vt:lpstr>
      <vt:lpstr>Пример Б. Крупная компания. Есть проблемы</vt:lpstr>
      <vt:lpstr>Пример С. Небольшая компания. Риск провала проекта</vt:lpstr>
      <vt:lpstr>Количество принятых решений/степень детальности описания бизнес-процессов</vt:lpstr>
      <vt:lpstr>Оценка ситуации по паре критериев I.</vt:lpstr>
      <vt:lpstr>Степень вовлеченности руководителей/качество графических схем бизнес-процессов </vt:lpstr>
      <vt:lpstr>Оценка ситуации по паре критериев II.</vt:lpstr>
      <vt:lpstr>Степень вовлеченности специалистов/«межфункциональность» описываемых бизнес-процессов </vt:lpstr>
      <vt:lpstr>Критерии</vt:lpstr>
      <vt:lpstr>Степень вовлеченности собственников/ экономический эффект от внедрения изменений </vt:lpstr>
      <vt:lpstr>РЕЗЮМЕ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www</cp:lastModifiedBy>
  <cp:revision>39</cp:revision>
  <dcterms:created xsi:type="dcterms:W3CDTF">2014-09-22T06:48:25Z</dcterms:created>
  <dcterms:modified xsi:type="dcterms:W3CDTF">2014-09-29T10:20:59Z</dcterms:modified>
</cp:coreProperties>
</file>