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2" r:id="rId1"/>
  </p:sldMasterIdLst>
  <p:notesMasterIdLst>
    <p:notesMasterId r:id="rId66"/>
  </p:notesMasterIdLst>
  <p:sldIdLst>
    <p:sldId id="256" r:id="rId2"/>
    <p:sldId id="353" r:id="rId3"/>
    <p:sldId id="341" r:id="rId4"/>
    <p:sldId id="338" r:id="rId5"/>
    <p:sldId id="286" r:id="rId6"/>
    <p:sldId id="278" r:id="rId7"/>
    <p:sldId id="339" r:id="rId8"/>
    <p:sldId id="279" r:id="rId9"/>
    <p:sldId id="358" r:id="rId10"/>
    <p:sldId id="359" r:id="rId11"/>
    <p:sldId id="280" r:id="rId12"/>
    <p:sldId id="281" r:id="rId13"/>
    <p:sldId id="282" r:id="rId14"/>
    <p:sldId id="283" r:id="rId15"/>
    <p:sldId id="285" r:id="rId16"/>
    <p:sldId id="355" r:id="rId17"/>
    <p:sldId id="288" r:id="rId18"/>
    <p:sldId id="347" r:id="rId19"/>
    <p:sldId id="293" r:id="rId20"/>
    <p:sldId id="292" r:id="rId21"/>
    <p:sldId id="291" r:id="rId22"/>
    <p:sldId id="290" r:id="rId23"/>
    <p:sldId id="348" r:id="rId24"/>
    <p:sldId id="294" r:id="rId25"/>
    <p:sldId id="295" r:id="rId26"/>
    <p:sldId id="296" r:id="rId27"/>
    <p:sldId id="342" r:id="rId28"/>
    <p:sldId id="361" r:id="rId29"/>
    <p:sldId id="362" r:id="rId30"/>
    <p:sldId id="301" r:id="rId31"/>
    <p:sldId id="297" r:id="rId32"/>
    <p:sldId id="356" r:id="rId33"/>
    <p:sldId id="346" r:id="rId34"/>
    <p:sldId id="349" r:id="rId35"/>
    <p:sldId id="303" r:id="rId36"/>
    <p:sldId id="298" r:id="rId37"/>
    <p:sldId id="299" r:id="rId38"/>
    <p:sldId id="308" r:id="rId39"/>
    <p:sldId id="304" r:id="rId40"/>
    <p:sldId id="307" r:id="rId41"/>
    <p:sldId id="311" r:id="rId42"/>
    <p:sldId id="309" r:id="rId43"/>
    <p:sldId id="305" r:id="rId44"/>
    <p:sldId id="337" r:id="rId45"/>
    <p:sldId id="340" r:id="rId46"/>
    <p:sldId id="306" r:id="rId47"/>
    <p:sldId id="360" r:id="rId48"/>
    <p:sldId id="314" r:id="rId49"/>
    <p:sldId id="315" r:id="rId50"/>
    <p:sldId id="320" r:id="rId51"/>
    <p:sldId id="322" r:id="rId52"/>
    <p:sldId id="321" r:id="rId53"/>
    <p:sldId id="313" r:id="rId54"/>
    <p:sldId id="323" r:id="rId55"/>
    <p:sldId id="312" r:id="rId56"/>
    <p:sldId id="326" r:id="rId57"/>
    <p:sldId id="325" r:id="rId58"/>
    <p:sldId id="328" r:id="rId59"/>
    <p:sldId id="327" r:id="rId60"/>
    <p:sldId id="333" r:id="rId61"/>
    <p:sldId id="335" r:id="rId62"/>
    <p:sldId id="274" r:id="rId63"/>
    <p:sldId id="317" r:id="rId64"/>
    <p:sldId id="352" r:id="rId65"/>
  </p:sldIdLst>
  <p:sldSz cx="12192000" cy="6858000"/>
  <p:notesSz cx="6858000" cy="9144000"/>
  <p:embeddedFontLst>
    <p:embeddedFont>
      <p:font typeface="Calibri" panose="020F0502020204030204" pitchFamily="34" charset="0"/>
      <p:regular r:id="rId67"/>
      <p:bold r:id="rId68"/>
      <p:italic r:id="rId69"/>
      <p:boldItalic r:id="rId70"/>
    </p:embeddedFont>
    <p:embeddedFont>
      <p:font typeface="Myriad Pro" panose="020B0503030403020204" charset="0"/>
      <p:regular r:id="rId71"/>
      <p:bold r:id="rId72"/>
      <p:italic r:id="rId73"/>
      <p:boldItalic r:id="rId74"/>
    </p:embeddedFont>
    <p:embeddedFont>
      <p:font typeface="PT Sans" panose="020B0604020202020204" charset="-52"/>
      <p:regular r:id="rId75"/>
      <p:bold r:id="rId76"/>
      <p:italic r:id="rId77"/>
      <p:boldItalic r:id="rId78"/>
    </p:embeddedFont>
    <p:embeddedFont>
      <p:font typeface="Segoe UI" panose="020B0502040204020203" pitchFamily="34" charset="0"/>
      <p:regular r:id="rId79"/>
      <p:bold r:id="rId80"/>
      <p:italic r:id="rId81"/>
      <p:boldItalic r:id="rId8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Презентация" id="{2160B3AA-A924-419D-9486-502482088FEE}">
          <p14:sldIdLst>
            <p14:sldId id="256"/>
            <p14:sldId id="353"/>
            <p14:sldId id="341"/>
            <p14:sldId id="338"/>
            <p14:sldId id="286"/>
            <p14:sldId id="278"/>
            <p14:sldId id="339"/>
            <p14:sldId id="279"/>
            <p14:sldId id="358"/>
            <p14:sldId id="359"/>
            <p14:sldId id="280"/>
            <p14:sldId id="281"/>
            <p14:sldId id="282"/>
            <p14:sldId id="283"/>
            <p14:sldId id="285"/>
            <p14:sldId id="355"/>
            <p14:sldId id="288"/>
            <p14:sldId id="347"/>
            <p14:sldId id="293"/>
            <p14:sldId id="292"/>
            <p14:sldId id="291"/>
            <p14:sldId id="290"/>
            <p14:sldId id="348"/>
            <p14:sldId id="294"/>
            <p14:sldId id="295"/>
            <p14:sldId id="296"/>
            <p14:sldId id="342"/>
            <p14:sldId id="361"/>
            <p14:sldId id="362"/>
            <p14:sldId id="301"/>
            <p14:sldId id="297"/>
            <p14:sldId id="356"/>
            <p14:sldId id="346"/>
            <p14:sldId id="349"/>
            <p14:sldId id="303"/>
            <p14:sldId id="298"/>
            <p14:sldId id="299"/>
            <p14:sldId id="308"/>
            <p14:sldId id="304"/>
            <p14:sldId id="307"/>
            <p14:sldId id="311"/>
            <p14:sldId id="309"/>
            <p14:sldId id="305"/>
            <p14:sldId id="337"/>
            <p14:sldId id="340"/>
            <p14:sldId id="306"/>
            <p14:sldId id="360"/>
            <p14:sldId id="314"/>
            <p14:sldId id="315"/>
            <p14:sldId id="320"/>
            <p14:sldId id="322"/>
            <p14:sldId id="321"/>
            <p14:sldId id="313"/>
            <p14:sldId id="323"/>
            <p14:sldId id="312"/>
            <p14:sldId id="326"/>
            <p14:sldId id="325"/>
            <p14:sldId id="328"/>
            <p14:sldId id="327"/>
            <p14:sldId id="333"/>
            <p14:sldId id="335"/>
            <p14:sldId id="274"/>
            <p14:sldId id="317"/>
            <p14:sldId id="35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митрий Пинаев" initials="ДП" lastIdx="3" clrIdx="0">
    <p:extLst>
      <p:ext uri="{19B8F6BF-5375-455C-9EA6-DF929625EA0E}">
        <p15:presenceInfo xmlns:p15="http://schemas.microsoft.com/office/powerpoint/2012/main" userId="Дмитрий Пинаев" providerId="None"/>
      </p:ext>
    </p:extLst>
  </p:cmAuthor>
  <p:cmAuthor id="2" name="Пинаев Дмитрий Александрович" initials="ПДА" lastIdx="30" clrIdx="1">
    <p:extLst>
      <p:ext uri="{19B8F6BF-5375-455C-9EA6-DF929625EA0E}">
        <p15:presenceInfo xmlns:p15="http://schemas.microsoft.com/office/powerpoint/2012/main" userId="S-1-5-21-2079898349-2513646103-1676480812-11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DBC"/>
    <a:srgbClr val="F8F8F8"/>
    <a:srgbClr val="00CAF2"/>
    <a:srgbClr val="FFFF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3" autoAdjust="0"/>
    <p:restoredTop sz="93979" autoAdjust="0"/>
  </p:normalViewPr>
  <p:slideViewPr>
    <p:cSldViewPr snapToGrid="0" showGuides="1">
      <p:cViewPr varScale="1">
        <p:scale>
          <a:sx n="111" d="100"/>
          <a:sy n="111" d="100"/>
        </p:scale>
        <p:origin x="396" y="7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76" Type="http://schemas.openxmlformats.org/officeDocument/2006/relationships/font" Target="fonts/font10.fntdata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74" Type="http://schemas.openxmlformats.org/officeDocument/2006/relationships/font" Target="fonts/font8.fntdata"/><Relationship Id="rId79" Type="http://schemas.openxmlformats.org/officeDocument/2006/relationships/font" Target="fonts/font13.fntdata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16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77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6.fntdata"/><Relationship Id="rId80" Type="http://schemas.openxmlformats.org/officeDocument/2006/relationships/font" Target="fonts/font14.fntdata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83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7.fntdata"/><Relationship Id="rId78" Type="http://schemas.openxmlformats.org/officeDocument/2006/relationships/font" Target="fonts/font12.fntdata"/><Relationship Id="rId81" Type="http://schemas.openxmlformats.org/officeDocument/2006/relationships/font" Target="fonts/font15.fntdata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08D4C1-E441-4B5B-890D-74E847C41BB4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A93EFB-D8EE-4698-BD5F-C39F2EAFAE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405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93EFB-D8EE-4698-BD5F-C39F2EAFAEE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582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93EFB-D8EE-4698-BD5F-C39F2EAFAEE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563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CF633-AC16-4587-9BF2-523968CE6F3B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486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93EFB-D8EE-4698-BD5F-C39F2EAFAEE5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08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rgbClr val="104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80799" y="4689764"/>
            <a:ext cx="7421088" cy="477981"/>
          </a:xfrm>
        </p:spPr>
        <p:txBody>
          <a:bodyPr>
            <a:normAutofit/>
          </a:bodyPr>
          <a:lstStyle>
            <a:lvl1pPr>
              <a:defRPr sz="3600" baseline="0">
                <a:solidFill>
                  <a:srgbClr val="FFFFFF"/>
                </a:solidFill>
              </a:defRPr>
            </a:lvl1pPr>
          </a:lstStyle>
          <a:p>
            <a:r>
              <a:rPr lang="ru-RU" dirty="0"/>
              <a:t>Название вашей презентации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353" y="6020816"/>
            <a:ext cx="975291" cy="4631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B6E772-AB74-4DA7-BD80-10F3C71E1E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1" y="2621374"/>
            <a:ext cx="6474664" cy="14019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05EBD6-BF2E-4D06-A50C-3E23BD2EC4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3914"/>
            <a:ext cx="3505200" cy="513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66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мный слайд с нумерованным списком">
    <p:bg>
      <p:bgPr>
        <a:solidFill>
          <a:srgbClr val="104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1057274" y="1942647"/>
            <a:ext cx="771525" cy="719138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1057274" y="2879686"/>
            <a:ext cx="771525" cy="719138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1057273" y="3816725"/>
            <a:ext cx="771525" cy="719138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4" hasCustomPrompt="1"/>
          </p:nvPr>
        </p:nvSpPr>
        <p:spPr>
          <a:xfrm>
            <a:off x="1057271" y="4753764"/>
            <a:ext cx="771525" cy="719138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1990725" y="1942647"/>
            <a:ext cx="4098925" cy="719138"/>
          </a:xfrm>
        </p:spPr>
        <p:txBody>
          <a:bodyPr tIns="86400" anchor="t" anchorCtr="0">
            <a:noAutofit/>
          </a:bodyPr>
          <a:lstStyle>
            <a:lvl1pPr marL="0" indent="0">
              <a:buNone/>
              <a:defRPr sz="13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намеченных плановых заданий требуют от нас анализа модели развития. </a:t>
            </a:r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843060" y="1942647"/>
            <a:ext cx="771525" cy="719138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20" name="Текст 9"/>
          <p:cNvSpPr>
            <a:spLocks noGrp="1"/>
          </p:cNvSpPr>
          <p:nvPr>
            <p:ph type="body" sz="quarter" idx="17" hasCustomPrompt="1"/>
          </p:nvPr>
        </p:nvSpPr>
        <p:spPr>
          <a:xfrm>
            <a:off x="7776511" y="1942647"/>
            <a:ext cx="4098925" cy="719138"/>
          </a:xfrm>
        </p:spPr>
        <p:txBody>
          <a:bodyPr tIns="86400" anchor="t" anchorCtr="0">
            <a:noAutofit/>
          </a:bodyPr>
          <a:lstStyle>
            <a:lvl1pPr marL="0" indent="0">
              <a:buNone/>
              <a:defRPr sz="13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 соображения высшего порядка, а также укрепление и развитие структуры способствует подготовки и реализации развития.</a:t>
            </a:r>
          </a:p>
        </p:txBody>
      </p:sp>
      <p:sp>
        <p:nvSpPr>
          <p:cNvPr id="23" name="Текст 9"/>
          <p:cNvSpPr>
            <a:spLocks noGrp="1"/>
          </p:cNvSpPr>
          <p:nvPr>
            <p:ph type="body" sz="quarter" idx="18" hasCustomPrompt="1"/>
          </p:nvPr>
        </p:nvSpPr>
        <p:spPr>
          <a:xfrm>
            <a:off x="1990724" y="2879686"/>
            <a:ext cx="4098925" cy="719138"/>
          </a:xfrm>
        </p:spPr>
        <p:txBody>
          <a:bodyPr tIns="86400" anchor="t" anchorCtr="0">
            <a:noAutofit/>
          </a:bodyPr>
          <a:lstStyle>
            <a:lvl1pPr marL="0" indent="0">
              <a:buNone/>
              <a:defRPr lang="ru-RU" sz="1300" kern="120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dirty="0"/>
              <a:t>Идейные соображения высшего порядка.</a:t>
            </a:r>
          </a:p>
        </p:txBody>
      </p:sp>
      <p:sp>
        <p:nvSpPr>
          <p:cNvPr id="24" name="Текст 9"/>
          <p:cNvSpPr>
            <a:spLocks noGrp="1"/>
          </p:cNvSpPr>
          <p:nvPr>
            <p:ph type="body" sz="quarter" idx="19" hasCustomPrompt="1"/>
          </p:nvPr>
        </p:nvSpPr>
        <p:spPr>
          <a:xfrm>
            <a:off x="1990723" y="3816725"/>
            <a:ext cx="4098925" cy="719138"/>
          </a:xfrm>
        </p:spPr>
        <p:txBody>
          <a:bodyPr tIns="86400" anchor="t" anchorCtr="0">
            <a:noAutofit/>
          </a:bodyPr>
          <a:lstStyle>
            <a:lvl1pPr marL="0" indent="0">
              <a:buNone/>
              <a:defRPr sz="13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намеченных плановых заданий требуют от нас анализа модели развития. </a:t>
            </a:r>
          </a:p>
        </p:txBody>
      </p:sp>
      <p:sp>
        <p:nvSpPr>
          <p:cNvPr id="25" name="Текст 9"/>
          <p:cNvSpPr>
            <a:spLocks noGrp="1"/>
          </p:cNvSpPr>
          <p:nvPr>
            <p:ph type="body" sz="quarter" idx="20" hasCustomPrompt="1"/>
          </p:nvPr>
        </p:nvSpPr>
        <p:spPr>
          <a:xfrm>
            <a:off x="1997075" y="4753764"/>
            <a:ext cx="4098925" cy="719138"/>
          </a:xfrm>
        </p:spPr>
        <p:txBody>
          <a:bodyPr tIns="86400" anchor="t" anchorCtr="0">
            <a:noAutofit/>
          </a:bodyPr>
          <a:lstStyle>
            <a:lvl1pPr marL="0" indent="0">
              <a:buNone/>
              <a:defRPr sz="13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намеченных плановых заданий требуют от нас анализа модели развития. 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6843060" y="2879686"/>
            <a:ext cx="771525" cy="719138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ru-RU" dirty="0"/>
              <a:t>06</a:t>
            </a:r>
          </a:p>
        </p:txBody>
      </p:sp>
      <p:sp>
        <p:nvSpPr>
          <p:cNvPr id="27" name="Текст 9"/>
          <p:cNvSpPr>
            <a:spLocks noGrp="1"/>
          </p:cNvSpPr>
          <p:nvPr>
            <p:ph type="body" sz="quarter" idx="22" hasCustomPrompt="1"/>
          </p:nvPr>
        </p:nvSpPr>
        <p:spPr>
          <a:xfrm>
            <a:off x="7776511" y="2879686"/>
            <a:ext cx="4098925" cy="719138"/>
          </a:xfrm>
        </p:spPr>
        <p:txBody>
          <a:bodyPr tIns="86400" anchor="t" anchorCtr="0">
            <a:noAutofit/>
          </a:bodyPr>
          <a:lstStyle>
            <a:lvl1pPr marL="0" indent="0">
              <a:buNone/>
              <a:defRPr sz="13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намеченных плановых заданий требуют от нас анализа модели развития. 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23" hasCustomPrompt="1"/>
          </p:nvPr>
        </p:nvSpPr>
        <p:spPr>
          <a:xfrm>
            <a:off x="6843060" y="3816725"/>
            <a:ext cx="771525" cy="719138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ru-RU" dirty="0"/>
              <a:t>07</a:t>
            </a:r>
          </a:p>
        </p:txBody>
      </p:sp>
      <p:sp>
        <p:nvSpPr>
          <p:cNvPr id="29" name="Текст 9"/>
          <p:cNvSpPr>
            <a:spLocks noGrp="1"/>
          </p:cNvSpPr>
          <p:nvPr>
            <p:ph type="body" sz="quarter" idx="24" hasCustomPrompt="1"/>
          </p:nvPr>
        </p:nvSpPr>
        <p:spPr>
          <a:xfrm>
            <a:off x="7776511" y="3816725"/>
            <a:ext cx="4098925" cy="719138"/>
          </a:xfrm>
        </p:spPr>
        <p:txBody>
          <a:bodyPr tIns="86400" anchor="t" anchorCtr="0">
            <a:noAutofit/>
          </a:bodyPr>
          <a:lstStyle>
            <a:lvl1pPr marL="0" indent="0">
              <a:buNone/>
              <a:defRPr sz="13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намеченных плановых заданий требуют от нас анализа модели развития. </a:t>
            </a:r>
          </a:p>
        </p:txBody>
      </p:sp>
      <p:sp>
        <p:nvSpPr>
          <p:cNvPr id="30" name="Текст 7"/>
          <p:cNvSpPr>
            <a:spLocks noGrp="1"/>
          </p:cNvSpPr>
          <p:nvPr>
            <p:ph type="body" sz="quarter" idx="25" hasCustomPrompt="1"/>
          </p:nvPr>
        </p:nvSpPr>
        <p:spPr>
          <a:xfrm>
            <a:off x="6843060" y="4753764"/>
            <a:ext cx="771525" cy="719138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ru-RU" dirty="0"/>
              <a:t>08</a:t>
            </a:r>
          </a:p>
        </p:txBody>
      </p:sp>
      <p:sp>
        <p:nvSpPr>
          <p:cNvPr id="31" name="Текст 9"/>
          <p:cNvSpPr>
            <a:spLocks noGrp="1"/>
          </p:cNvSpPr>
          <p:nvPr>
            <p:ph type="body" sz="quarter" idx="26" hasCustomPrompt="1"/>
          </p:nvPr>
        </p:nvSpPr>
        <p:spPr>
          <a:xfrm>
            <a:off x="7776511" y="4753764"/>
            <a:ext cx="4098925" cy="719138"/>
          </a:xfrm>
        </p:spPr>
        <p:txBody>
          <a:bodyPr tIns="86400" anchor="t" anchorCtr="0">
            <a:noAutofit/>
          </a:bodyPr>
          <a:lstStyle>
            <a:lvl1pPr marL="0" indent="0">
              <a:buNone/>
              <a:defRPr sz="13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намеченных плановых заданий требуют от нас анализа модели развития. </a:t>
            </a:r>
          </a:p>
        </p:txBody>
      </p:sp>
      <p:sp>
        <p:nvSpPr>
          <p:cNvPr id="3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7572" y="197185"/>
            <a:ext cx="8387268" cy="563231"/>
          </a:xfrm>
        </p:spPr>
        <p:txBody>
          <a:bodyPr anchor="t">
            <a:spAutoFit/>
          </a:bodyPr>
          <a:lstStyle>
            <a:lvl1pPr>
              <a:defRPr sz="3400" baseline="0"/>
            </a:lvl1pPr>
          </a:lstStyle>
          <a:p>
            <a:r>
              <a:rPr lang="ru-RU" dirty="0"/>
              <a:t>Темный слайд с нумерованным списком</a:t>
            </a:r>
          </a:p>
        </p:txBody>
      </p:sp>
      <p:sp>
        <p:nvSpPr>
          <p:cNvPr id="22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>
            <a:lvl1pPr>
              <a:defRPr>
                <a:solidFill>
                  <a:srgbClr val="009DBC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84D51C9-0DA1-4D97-8298-73770A0EA7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58" y="277740"/>
            <a:ext cx="2229099" cy="48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19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мный слайд_2 колонки с подзаголовками в табличку">
    <p:bg>
      <p:bgPr>
        <a:solidFill>
          <a:srgbClr val="104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7572" y="197185"/>
            <a:ext cx="8387268" cy="1505027"/>
          </a:xfrm>
        </p:spPr>
        <p:txBody>
          <a:bodyPr anchor="t">
            <a:spAutoFit/>
          </a:bodyPr>
          <a:lstStyle>
            <a:lvl1pPr>
              <a:defRPr sz="3400" baseline="0"/>
            </a:lvl1pPr>
          </a:lstStyle>
          <a:p>
            <a:r>
              <a:rPr lang="ru-RU" dirty="0"/>
              <a:t>Темный слайд_2 колонки с подзаголовками_вариант2 сделан не в режиме образца</a:t>
            </a:r>
          </a:p>
        </p:txBody>
      </p:sp>
      <p:sp>
        <p:nvSpPr>
          <p:cNvPr id="26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>
            <a:lvl1pPr>
              <a:defRPr>
                <a:solidFill>
                  <a:srgbClr val="009DBC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69076C-10AA-429C-8564-E8E708B3D8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58" y="277740"/>
            <a:ext cx="2229099" cy="48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627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изменяемая диаграмма">
    <p:bg>
      <p:bgPr>
        <a:solidFill>
          <a:srgbClr val="104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1" hasCustomPrompt="1"/>
          </p:nvPr>
        </p:nvSpPr>
        <p:spPr>
          <a:xfrm>
            <a:off x="708026" y="2174876"/>
            <a:ext cx="6135034" cy="92307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 этом слайде картинка диаграммы не изменяема, но вы можете менять текст поверх диаграммы.</a:t>
            </a:r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4" hasCustomPrompt="1"/>
          </p:nvPr>
        </p:nvSpPr>
        <p:spPr>
          <a:xfrm>
            <a:off x="708025" y="3427557"/>
            <a:ext cx="6135688" cy="3013883"/>
          </a:xfrm>
        </p:spPr>
        <p:txBody>
          <a:bodyPr numCol="2" spcCol="252000">
            <a:noAutofit/>
          </a:bodyPr>
          <a:lstStyle>
            <a:lvl1pPr marL="0" indent="0" algn="l">
              <a:lnSpc>
                <a:spcPts val="1550"/>
              </a:lnSpc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Здесь ваша информация будет размещена в две колонки. Если вам нужна одна колонка, выделите этот текстовый блок, зайдите во вкладку «Главная», в разделе «Абзац» найдите вкладку «Колонки» и смените тип колонок блока.</a:t>
            </a:r>
          </a:p>
          <a:p>
            <a:pPr lvl="0"/>
            <a:r>
              <a:rPr lang="ru-RU" dirty="0"/>
              <a:t>С другой стороны консультация с широким активом играет важную роль в формировании системы обучения кадров, соответствует насущным потребностям. Таким образом постоянное информационно-пропагандистское обеспечение нашей деятельности требуют определения и уточнения существенных финансовых и административных условий. </a:t>
            </a:r>
          </a:p>
          <a:p>
            <a:pPr lvl="0"/>
            <a:r>
              <a:rPr lang="ru-RU" dirty="0"/>
              <a:t>Не следует, однако забывать, что начало повседневной работы по формированию позиции требуют определения и уточнения системы обучения кадров, соответствует насущным потребностям. Значимость этих проблем настолько очевидна, что постоянный количественный рост и сфера нашей активности позволяет оценить значение модели развития. </a:t>
            </a:r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787" y="998433"/>
            <a:ext cx="4911465" cy="4905160"/>
          </a:xfrm>
          <a:prstGeom prst="rect">
            <a:avLst/>
          </a:prstGeom>
        </p:spPr>
      </p:pic>
      <p:sp>
        <p:nvSpPr>
          <p:cNvPr id="25" name="Текст 24"/>
          <p:cNvSpPr>
            <a:spLocks noGrp="1"/>
          </p:cNvSpPr>
          <p:nvPr>
            <p:ph type="body" sz="quarter" idx="15" hasCustomPrompt="1"/>
          </p:nvPr>
        </p:nvSpPr>
        <p:spPr>
          <a:xfrm>
            <a:off x="8610600" y="2864272"/>
            <a:ext cx="1806787" cy="58674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ru-RU" sz="1200" dirty="0"/>
              <a:t>НАЗВАНИЕ ДИАГРАММЫ</a:t>
            </a:r>
            <a:endParaRPr lang="ru-RU" dirty="0"/>
          </a:p>
        </p:txBody>
      </p:sp>
      <p:sp>
        <p:nvSpPr>
          <p:cNvPr id="26" name="Текст 24"/>
          <p:cNvSpPr>
            <a:spLocks noGrp="1"/>
          </p:cNvSpPr>
          <p:nvPr>
            <p:ph type="body" sz="quarter" idx="16" hasCustomPrompt="1"/>
          </p:nvPr>
        </p:nvSpPr>
        <p:spPr>
          <a:xfrm>
            <a:off x="8730827" y="3521109"/>
            <a:ext cx="1584960" cy="651264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z="1200" dirty="0"/>
              <a:t>Дополнительная информация </a:t>
            </a:r>
            <a:endParaRPr lang="ru-RU" dirty="0"/>
          </a:p>
        </p:txBody>
      </p:sp>
      <p:sp>
        <p:nvSpPr>
          <p:cNvPr id="27" name="Текст 24"/>
          <p:cNvSpPr>
            <a:spLocks noGrp="1"/>
          </p:cNvSpPr>
          <p:nvPr>
            <p:ph type="body" sz="quarter" idx="17" hasCustomPrompt="1"/>
          </p:nvPr>
        </p:nvSpPr>
        <p:spPr>
          <a:xfrm>
            <a:off x="7897706" y="1492562"/>
            <a:ext cx="1649307" cy="58674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rgbClr val="A7D9E0"/>
                </a:solidFill>
              </a:defRPr>
            </a:lvl1pPr>
          </a:lstStyle>
          <a:p>
            <a:pPr lvl="0"/>
            <a:r>
              <a:rPr lang="ru-RU" sz="1200" dirty="0"/>
              <a:t>НАЗВАНИЕ ДИАГРАММЫ</a:t>
            </a:r>
            <a:endParaRPr lang="ru-RU" dirty="0"/>
          </a:p>
        </p:txBody>
      </p:sp>
      <p:sp>
        <p:nvSpPr>
          <p:cNvPr id="28" name="Текст 24"/>
          <p:cNvSpPr>
            <a:spLocks noGrp="1"/>
          </p:cNvSpPr>
          <p:nvPr>
            <p:ph type="body" sz="quarter" idx="18" hasCustomPrompt="1"/>
          </p:nvPr>
        </p:nvSpPr>
        <p:spPr>
          <a:xfrm>
            <a:off x="7525173" y="2112768"/>
            <a:ext cx="1501915" cy="651264"/>
          </a:xfrm>
        </p:spPr>
        <p:txBody>
          <a:bodyPr>
            <a:normAutofit/>
          </a:bodyPr>
          <a:lstStyle>
            <a:lvl1pPr marL="0" indent="0" algn="l">
              <a:buNone/>
              <a:defRPr sz="12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z="1200" dirty="0"/>
              <a:t>Дополнительная информация </a:t>
            </a:r>
            <a:endParaRPr lang="ru-RU" dirty="0"/>
          </a:p>
        </p:txBody>
      </p:sp>
      <p:sp>
        <p:nvSpPr>
          <p:cNvPr id="29" name="Текст 24"/>
          <p:cNvSpPr>
            <a:spLocks noGrp="1"/>
          </p:cNvSpPr>
          <p:nvPr>
            <p:ph type="body" sz="quarter" idx="19" hasCustomPrompt="1"/>
          </p:nvPr>
        </p:nvSpPr>
        <p:spPr>
          <a:xfrm>
            <a:off x="9547013" y="1492562"/>
            <a:ext cx="1446107" cy="58674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rgbClr val="135B60"/>
                </a:solidFill>
              </a:defRPr>
            </a:lvl1pPr>
          </a:lstStyle>
          <a:p>
            <a:pPr lvl="0"/>
            <a:r>
              <a:rPr lang="ru-RU" sz="1200" dirty="0"/>
              <a:t>НАЗВАНИЕ ДИАГРАММЫ</a:t>
            </a:r>
            <a:endParaRPr lang="ru-RU" dirty="0"/>
          </a:p>
        </p:txBody>
      </p:sp>
      <p:sp>
        <p:nvSpPr>
          <p:cNvPr id="30" name="Текст 24"/>
          <p:cNvSpPr>
            <a:spLocks noGrp="1"/>
          </p:cNvSpPr>
          <p:nvPr>
            <p:ph type="body" sz="quarter" idx="20" hasCustomPrompt="1"/>
          </p:nvPr>
        </p:nvSpPr>
        <p:spPr>
          <a:xfrm>
            <a:off x="9997439" y="2069982"/>
            <a:ext cx="1471435" cy="651264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200" dirty="0"/>
              <a:t>Дополнительная информация </a:t>
            </a:r>
            <a:endParaRPr lang="ru-RU" dirty="0"/>
          </a:p>
        </p:txBody>
      </p:sp>
      <p:sp>
        <p:nvSpPr>
          <p:cNvPr id="31" name="Текст 24"/>
          <p:cNvSpPr>
            <a:spLocks noGrp="1"/>
          </p:cNvSpPr>
          <p:nvPr>
            <p:ph type="body" sz="quarter" idx="21" hasCustomPrompt="1"/>
          </p:nvPr>
        </p:nvSpPr>
        <p:spPr>
          <a:xfrm>
            <a:off x="7172962" y="3451013"/>
            <a:ext cx="1266611" cy="58674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rgbClr val="A7D9E0"/>
                </a:solidFill>
              </a:defRPr>
            </a:lvl1pPr>
          </a:lstStyle>
          <a:p>
            <a:pPr lvl="0"/>
            <a:r>
              <a:rPr lang="ru-RU" sz="1200" dirty="0"/>
              <a:t>НАЗВАНИЕ ДИАГРАММЫ</a:t>
            </a:r>
            <a:endParaRPr lang="ru-RU" dirty="0"/>
          </a:p>
        </p:txBody>
      </p:sp>
      <p:sp>
        <p:nvSpPr>
          <p:cNvPr id="32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7450667" y="4107849"/>
            <a:ext cx="1576421" cy="1432737"/>
          </a:xfrm>
        </p:spPr>
        <p:txBody>
          <a:bodyPr>
            <a:normAutofit/>
          </a:bodyPr>
          <a:lstStyle>
            <a:lvl1pPr marL="0" indent="0" algn="l">
              <a:buNone/>
              <a:defRPr sz="12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z="1200" dirty="0"/>
              <a:t>Дополнительная информация </a:t>
            </a:r>
            <a:endParaRPr lang="ru-RU" dirty="0"/>
          </a:p>
        </p:txBody>
      </p:sp>
      <p:sp>
        <p:nvSpPr>
          <p:cNvPr id="33" name="Текст 24"/>
          <p:cNvSpPr>
            <a:spLocks noGrp="1"/>
          </p:cNvSpPr>
          <p:nvPr>
            <p:ph type="body" sz="quarter" idx="23" hasCustomPrompt="1"/>
          </p:nvPr>
        </p:nvSpPr>
        <p:spPr>
          <a:xfrm>
            <a:off x="10588414" y="3379577"/>
            <a:ext cx="1266611" cy="58674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rgbClr val="A7D9E0"/>
                </a:solidFill>
              </a:defRPr>
            </a:lvl1pPr>
          </a:lstStyle>
          <a:p>
            <a:pPr lvl="0"/>
            <a:r>
              <a:rPr lang="ru-RU" sz="1200" dirty="0"/>
              <a:t>НАЗВАНИЕ ДИАГРАММЫ</a:t>
            </a:r>
            <a:endParaRPr lang="ru-RU" dirty="0"/>
          </a:p>
        </p:txBody>
      </p:sp>
      <p:sp>
        <p:nvSpPr>
          <p:cNvPr id="34" name="Текст 24"/>
          <p:cNvSpPr>
            <a:spLocks noGrp="1"/>
          </p:cNvSpPr>
          <p:nvPr>
            <p:ph type="body" sz="quarter" idx="24" hasCustomPrompt="1"/>
          </p:nvPr>
        </p:nvSpPr>
        <p:spPr>
          <a:xfrm>
            <a:off x="10019526" y="4117538"/>
            <a:ext cx="1576421" cy="1432737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z="1200" dirty="0"/>
              <a:t>Дополнительная информация </a:t>
            </a:r>
            <a:endParaRPr lang="ru-RU" dirty="0"/>
          </a:p>
        </p:txBody>
      </p:sp>
      <p:sp>
        <p:nvSpPr>
          <p:cNvPr id="21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>
            <a:lvl1pPr>
              <a:defRPr>
                <a:solidFill>
                  <a:srgbClr val="009DBC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7572" y="197185"/>
            <a:ext cx="6817601" cy="563231"/>
          </a:xfrm>
        </p:spPr>
        <p:txBody>
          <a:bodyPr wrap="square" anchor="t">
            <a:spAutoFit/>
          </a:bodyPr>
          <a:lstStyle>
            <a:lvl1pPr>
              <a:defRPr sz="3400" baseline="0"/>
            </a:lvl1pPr>
          </a:lstStyle>
          <a:p>
            <a:r>
              <a:rPr lang="ru-RU" dirty="0"/>
              <a:t>Дополнительные цвета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58755BD-53D4-4217-9E91-ECEFB954DD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58" y="277740"/>
            <a:ext cx="2229099" cy="48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32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мный пустой слайд - 1 строка">
    <p:bg>
      <p:bgPr>
        <a:solidFill>
          <a:srgbClr val="104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>
            <a:lvl1pPr>
              <a:defRPr>
                <a:solidFill>
                  <a:srgbClr val="00CAF2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43412" y="197185"/>
            <a:ext cx="8387268" cy="563231"/>
          </a:xfrm>
        </p:spPr>
        <p:txBody>
          <a:bodyPr anchor="t">
            <a:spAutoFit/>
          </a:bodyPr>
          <a:lstStyle>
            <a:lvl1pPr>
              <a:defRPr sz="3400" baseline="0">
                <a:solidFill>
                  <a:srgbClr val="00CAF2"/>
                </a:solidFill>
              </a:defRPr>
            </a:lvl1pPr>
          </a:lstStyle>
          <a:p>
            <a:r>
              <a:rPr lang="ru-RU" dirty="0"/>
              <a:t>Темный пустой слайд – 1 строка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DA7111-0AD8-425F-AF63-5EC95C8E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58" y="277740"/>
            <a:ext cx="2229099" cy="48267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31DCDEB-6312-43ED-9D5B-E077602E5C5E}"/>
              </a:ext>
            </a:extLst>
          </p:cNvPr>
          <p:cNvSpPr/>
          <p:nvPr userDrawn="1"/>
        </p:nvSpPr>
        <p:spPr>
          <a:xfrm>
            <a:off x="0" y="212267"/>
            <a:ext cx="180000" cy="496933"/>
          </a:xfrm>
          <a:prstGeom prst="rect">
            <a:avLst/>
          </a:prstGeom>
          <a:solidFill>
            <a:srgbClr val="00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1130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мный пустой слайд - 2 строки">
    <p:bg>
      <p:bgPr>
        <a:solidFill>
          <a:srgbClr val="104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>
            <a:lvl1pPr>
              <a:defRPr>
                <a:solidFill>
                  <a:srgbClr val="00CAF2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43412" y="197185"/>
            <a:ext cx="8387268" cy="563231"/>
          </a:xfrm>
        </p:spPr>
        <p:txBody>
          <a:bodyPr anchor="t">
            <a:spAutoFit/>
          </a:bodyPr>
          <a:lstStyle>
            <a:lvl1pPr>
              <a:defRPr sz="3400" baseline="0">
                <a:solidFill>
                  <a:srgbClr val="00CAF2"/>
                </a:solidFill>
              </a:defRPr>
            </a:lvl1pPr>
          </a:lstStyle>
          <a:p>
            <a:r>
              <a:rPr lang="ru-RU" dirty="0"/>
              <a:t>Темный пустой слайд – 2 строки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DA7111-0AD8-425F-AF63-5EC95C8E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58" y="277740"/>
            <a:ext cx="2229099" cy="482676"/>
          </a:xfrm>
          <a:prstGeom prst="rect">
            <a:avLst/>
          </a:prstGeom>
        </p:spPr>
      </p:pic>
      <p:sp>
        <p:nvSpPr>
          <p:cNvPr id="8" name="Прямоугольник 6">
            <a:extLst>
              <a:ext uri="{FF2B5EF4-FFF2-40B4-BE49-F238E27FC236}">
                <a16:creationId xmlns:a16="http://schemas.microsoft.com/office/drawing/2014/main" id="{F639617A-FF54-4319-8E34-5B8B1431860C}"/>
              </a:ext>
            </a:extLst>
          </p:cNvPr>
          <p:cNvSpPr/>
          <p:nvPr userDrawn="1"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2301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мный слайд_рисунок+текст справа">
    <p:bg>
      <p:bgPr>
        <a:solidFill>
          <a:srgbClr val="104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7382859" y="1300145"/>
            <a:ext cx="4180491" cy="3910029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None/>
              <a:tabLst/>
              <a:defRPr sz="1800" baseline="0">
                <a:solidFill>
                  <a:srgbClr val="F8F8F8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намеченных плановых заданий требуют от нас анализа модели развития. Идейные соображения высшего порядка, а также укрепление и развитие структуры способствует подготовки и реализации форм развития.</a:t>
            </a:r>
          </a:p>
          <a:p>
            <a:pPr lvl="0"/>
            <a:r>
              <a:rPr lang="ru-RU" dirty="0"/>
              <a:t>С другой стороны консультация с широким активом играет важную роль в формировании системы обучения кадров, соответствует насущным потребностям. 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13" hasCustomPrompt="1"/>
          </p:nvPr>
        </p:nvSpPr>
        <p:spPr>
          <a:xfrm>
            <a:off x="707571" y="1300146"/>
            <a:ext cx="5892284" cy="4785612"/>
          </a:xfrm>
          <a:effectLst>
            <a:glow rad="101600">
              <a:srgbClr val="009DBC">
                <a:alpha val="40000"/>
              </a:srgbClr>
            </a:glo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ru-RU" dirty="0"/>
              <a:t>Нажмите на иконку в центре и добавьте ваш скриншот.</a:t>
            </a:r>
          </a:p>
        </p:txBody>
      </p:sp>
      <p:sp>
        <p:nvSpPr>
          <p:cNvPr id="11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>
            <a:lvl1pPr>
              <a:defRPr>
                <a:solidFill>
                  <a:srgbClr val="009DBC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42800" y="197185"/>
            <a:ext cx="8387268" cy="563231"/>
          </a:xfrm>
        </p:spPr>
        <p:txBody>
          <a:bodyPr anchor="t">
            <a:spAutoFit/>
          </a:bodyPr>
          <a:lstStyle>
            <a:lvl1pPr>
              <a:defRPr sz="3400" baseline="0">
                <a:solidFill>
                  <a:srgbClr val="00CAF2"/>
                </a:solidFill>
              </a:defRPr>
            </a:lvl1pPr>
          </a:lstStyle>
          <a:p>
            <a:r>
              <a:rPr lang="ru-RU" dirty="0"/>
              <a:t>Темный </a:t>
            </a:r>
            <a:r>
              <a:rPr lang="ru-RU" dirty="0" err="1"/>
              <a:t>слайд_рисунок+текст</a:t>
            </a:r>
            <a:r>
              <a:rPr lang="ru-RU" dirty="0"/>
              <a:t> справа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B97C69-3F7F-4E1A-92CB-98B2FCAECA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58" y="277740"/>
            <a:ext cx="2229099" cy="48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41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мный слайд_рисунок+текст слева">
    <p:bg>
      <p:bgPr>
        <a:solidFill>
          <a:srgbClr val="104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58209" y="1396031"/>
            <a:ext cx="4180491" cy="3910029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None/>
              <a:tabLst/>
              <a:defRPr sz="1800" baseline="0">
                <a:solidFill>
                  <a:srgbClr val="F8F8F8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намеченных плановых заданий требуют от нас анализа модели развития. Идейные соображения высшего порядка, а также укрепление и развитие структуры способствует подготовки и реализации форм развития.</a:t>
            </a:r>
          </a:p>
          <a:p>
            <a:pPr lvl="0"/>
            <a:r>
              <a:rPr lang="ru-RU" dirty="0"/>
              <a:t>С другой стороны консультация с широким активом играет важную роль в формировании системы обучения кадров, соответствует насущным потребностям. 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13" hasCustomPrompt="1"/>
          </p:nvPr>
        </p:nvSpPr>
        <p:spPr>
          <a:xfrm>
            <a:off x="5812971" y="1387182"/>
            <a:ext cx="5892284" cy="4785612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ru-RU" dirty="0"/>
              <a:t>Нажмите на иконку в центре и добавьте ваш скриншот.</a:t>
            </a:r>
          </a:p>
        </p:txBody>
      </p:sp>
      <p:sp>
        <p:nvSpPr>
          <p:cNvPr id="11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>
            <a:lvl1pPr>
              <a:defRPr>
                <a:solidFill>
                  <a:srgbClr val="009DBC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7572" y="197185"/>
            <a:ext cx="8387268" cy="563231"/>
          </a:xfrm>
        </p:spPr>
        <p:txBody>
          <a:bodyPr anchor="t">
            <a:spAutoFit/>
          </a:bodyPr>
          <a:lstStyle>
            <a:lvl1pPr>
              <a:defRPr sz="3400" baseline="0"/>
            </a:lvl1pPr>
          </a:lstStyle>
          <a:p>
            <a:r>
              <a:rPr lang="ru-RU" dirty="0"/>
              <a:t>Темный </a:t>
            </a:r>
            <a:r>
              <a:rPr lang="ru-RU" dirty="0" err="1"/>
              <a:t>слайд_рисунок+текст</a:t>
            </a:r>
            <a:r>
              <a:rPr lang="ru-RU" dirty="0"/>
              <a:t> слева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C6BD122-1E3A-4D28-AAC3-E5C86134C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58" y="277740"/>
            <a:ext cx="2229099" cy="48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98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мный слайд со списком">
    <p:bg>
      <p:bgPr>
        <a:solidFill>
          <a:srgbClr val="104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7572" y="197185"/>
            <a:ext cx="8387268" cy="563231"/>
          </a:xfrm>
        </p:spPr>
        <p:txBody>
          <a:bodyPr anchor="t">
            <a:spAutoFit/>
          </a:bodyPr>
          <a:lstStyle>
            <a:lvl1pPr>
              <a:defRPr sz="3400" baseline="0"/>
            </a:lvl1pPr>
          </a:lstStyle>
          <a:p>
            <a:r>
              <a:rPr lang="ru-RU" dirty="0"/>
              <a:t>Темный слайд со списком</a:t>
            </a:r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5"/>
          </p:nvPr>
        </p:nvSpPr>
        <p:spPr>
          <a:xfrm>
            <a:off x="707572" y="1921005"/>
            <a:ext cx="6359978" cy="3835922"/>
          </a:xfrm>
        </p:spPr>
        <p:txBody>
          <a:bodyPr>
            <a:spAutoFit/>
          </a:bodyPr>
          <a:lstStyle>
            <a:lvl1pPr>
              <a:defRPr>
                <a:solidFill>
                  <a:srgbClr val="F8F8F8"/>
                </a:solidFill>
              </a:defRPr>
            </a:lvl1pPr>
          </a:lstStyle>
          <a:p>
            <a:pPr marL="449263" lvl="0" indent="-449263">
              <a:buClr>
                <a:srgbClr val="009DBC"/>
              </a:buClr>
              <a:buSzPct val="100000"/>
              <a:buBlip>
                <a:blip r:embed="rId2"/>
              </a:buBlip>
              <a:tabLst>
                <a:tab pos="449263" algn="l"/>
              </a:tabLst>
            </a:pPr>
            <a:r>
              <a:rPr lang="ru-RU" sz="2800" dirty="0">
                <a:solidFill>
                  <a:srgbClr val="F8F8F8"/>
                </a:solidFill>
              </a:rPr>
              <a:t>Лидер российского рынка систем бизнес-моделирования</a:t>
            </a:r>
          </a:p>
          <a:p>
            <a:pPr marL="449263" lvl="0" indent="-449263">
              <a:buClr>
                <a:srgbClr val="009DBC"/>
              </a:buClr>
              <a:buSzPct val="100000"/>
              <a:buBlip>
                <a:blip r:embed="rId2"/>
              </a:buBlip>
              <a:tabLst>
                <a:tab pos="449263" algn="l"/>
              </a:tabLst>
            </a:pPr>
            <a:r>
              <a:rPr lang="ru-RU" sz="2800" dirty="0">
                <a:solidFill>
                  <a:srgbClr val="F8F8F8"/>
                </a:solidFill>
              </a:rPr>
              <a:t>15 лет на рынке</a:t>
            </a:r>
          </a:p>
          <a:p>
            <a:pPr marL="449263" lvl="0" indent="-449263">
              <a:buClr>
                <a:srgbClr val="009DBC"/>
              </a:buClr>
              <a:buSzPct val="100000"/>
              <a:buBlip>
                <a:blip r:embed="rId2"/>
              </a:buBlip>
              <a:tabLst>
                <a:tab pos="449263" algn="l"/>
              </a:tabLst>
            </a:pPr>
            <a:r>
              <a:rPr lang="ru-RU" sz="2800" dirty="0">
                <a:solidFill>
                  <a:srgbClr val="F8F8F8"/>
                </a:solidFill>
              </a:rPr>
              <a:t>Более 2000 клиентов</a:t>
            </a:r>
          </a:p>
          <a:p>
            <a:pPr marL="449263" lvl="0" indent="-449263">
              <a:buClr>
                <a:srgbClr val="009DBC"/>
              </a:buClr>
              <a:buSzPct val="100000"/>
              <a:buBlip>
                <a:blip r:embed="rId2"/>
              </a:buBlip>
              <a:tabLst>
                <a:tab pos="449263" algn="l"/>
              </a:tabLst>
            </a:pPr>
            <a:r>
              <a:rPr lang="ru-RU" sz="2800" dirty="0">
                <a:solidFill>
                  <a:srgbClr val="F8F8F8"/>
                </a:solidFill>
              </a:rPr>
              <a:t>10 стран присутствия</a:t>
            </a:r>
          </a:p>
          <a:p>
            <a:pPr marL="449263" lvl="0" indent="-449263">
              <a:buClr>
                <a:srgbClr val="009DBC"/>
              </a:buClr>
              <a:buSzPct val="100000"/>
              <a:buBlip>
                <a:blip r:embed="rId2"/>
              </a:buBlip>
              <a:tabLst>
                <a:tab pos="449263" algn="l"/>
              </a:tabLst>
            </a:pPr>
            <a:r>
              <a:rPr lang="ru-RU" sz="2800" dirty="0">
                <a:solidFill>
                  <a:srgbClr val="F8F8F8"/>
                </a:solidFill>
              </a:rPr>
              <a:t>60 партнеров</a:t>
            </a:r>
          </a:p>
          <a:p>
            <a:pPr marL="449263" lvl="0" indent="-449263">
              <a:buClr>
                <a:srgbClr val="009DBC"/>
              </a:buClr>
              <a:buSzPct val="100000"/>
              <a:buBlip>
                <a:blip r:embed="rId2"/>
              </a:buBlip>
              <a:tabLst>
                <a:tab pos="449263" algn="l"/>
              </a:tabLst>
            </a:pPr>
            <a:r>
              <a:rPr lang="ru-RU" sz="2800" dirty="0">
                <a:solidFill>
                  <a:srgbClr val="F8F8F8"/>
                </a:solidFill>
              </a:rPr>
              <a:t>180 партнерских вузов и бизнес-школ</a:t>
            </a:r>
          </a:p>
        </p:txBody>
      </p:sp>
      <p:sp>
        <p:nvSpPr>
          <p:cNvPr id="6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>
            <a:lvl1pPr>
              <a:defRPr>
                <a:solidFill>
                  <a:srgbClr val="009DBC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04242E-B428-402D-9994-089A9B9BB8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58" y="277740"/>
            <a:ext cx="2229099" cy="48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23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мный слайд с 2 колонками текста">
    <p:bg>
      <p:bgPr>
        <a:solidFill>
          <a:srgbClr val="104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7572" y="197185"/>
            <a:ext cx="8387268" cy="563231"/>
          </a:xfrm>
        </p:spPr>
        <p:txBody>
          <a:bodyPr anchor="t">
            <a:spAutoFit/>
          </a:bodyPr>
          <a:lstStyle>
            <a:lvl1pPr>
              <a:defRPr sz="3400" baseline="0"/>
            </a:lvl1pPr>
          </a:lstStyle>
          <a:p>
            <a:r>
              <a:rPr lang="ru-RU" dirty="0"/>
              <a:t>Темный слайд с 2 колонками текста</a:t>
            </a:r>
          </a:p>
        </p:txBody>
      </p:sp>
      <p:sp>
        <p:nvSpPr>
          <p:cNvPr id="6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>
            <a:lvl1pPr>
              <a:defRPr>
                <a:solidFill>
                  <a:srgbClr val="009DBC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5"/>
          </p:nvPr>
        </p:nvSpPr>
        <p:spPr>
          <a:xfrm>
            <a:off x="910377" y="2710987"/>
            <a:ext cx="5185624" cy="473370"/>
          </a:xfrm>
        </p:spPr>
        <p:txBody>
          <a:bodyPr/>
          <a:lstStyle>
            <a:lvl1pPr>
              <a:defRPr>
                <a:solidFill>
                  <a:srgbClr val="F8F8F8"/>
                </a:solidFill>
              </a:defRPr>
            </a:lvl1pPr>
          </a:lstStyle>
          <a:p>
            <a:pPr marL="285750" lvl="0" indent="-285750">
              <a:buClr>
                <a:srgbClr val="009DBC"/>
              </a:buClr>
              <a:buSzPct val="10000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Разработка стратегии компании.</a:t>
            </a:r>
          </a:p>
          <a:p>
            <a:pPr marL="285750" lvl="0" indent="-285750">
              <a:buClr>
                <a:srgbClr val="009DBC"/>
              </a:buClr>
              <a:buSzPct val="10000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Стандартизация, оптимизация и реинжиниринг бизнес-процессов.</a:t>
            </a:r>
          </a:p>
          <a:p>
            <a:pPr marL="285750" lvl="0" indent="-285750">
              <a:buClr>
                <a:srgbClr val="009DBC"/>
              </a:buClr>
              <a:buSzPct val="10000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Создание для сотрудников базы знаний об устройстве и работе компании.</a:t>
            </a:r>
          </a:p>
          <a:p>
            <a:pPr marL="285750" lvl="0" indent="-285750">
              <a:buClr>
                <a:srgbClr val="009DBC"/>
              </a:buClr>
              <a:buSzPct val="10000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Внедрение системы менеджмента качества.</a:t>
            </a:r>
          </a:p>
          <a:p>
            <a:pPr marL="285750" lvl="0" indent="-285750">
              <a:buClr>
                <a:srgbClr val="009DBC"/>
              </a:buClr>
              <a:buSzPct val="10000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Разработка системы мотивации на основе KPI.</a:t>
            </a:r>
          </a:p>
          <a:p>
            <a:pPr marL="285750" lvl="0" indent="-285750">
              <a:buClr>
                <a:srgbClr val="009DBC"/>
              </a:buClr>
              <a:buSzPct val="10000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Внедрение информационных систем.</a:t>
            </a:r>
          </a:p>
        </p:txBody>
      </p:sp>
      <p:sp>
        <p:nvSpPr>
          <p:cNvPr id="9" name="Текст 5"/>
          <p:cNvSpPr>
            <a:spLocks noGrp="1"/>
          </p:cNvSpPr>
          <p:nvPr>
            <p:ph type="body" sz="quarter" idx="19"/>
          </p:nvPr>
        </p:nvSpPr>
        <p:spPr>
          <a:xfrm>
            <a:off x="7046479" y="2710987"/>
            <a:ext cx="5033225" cy="499467"/>
          </a:xfrm>
        </p:spPr>
        <p:txBody>
          <a:bodyPr/>
          <a:lstStyle/>
          <a:p>
            <a:pPr marL="285750" lvl="0" indent="-285750">
              <a:buClr>
                <a:srgbClr val="009DBC"/>
              </a:buClr>
              <a:buSzPct val="10000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Бизнес-архитекторы.</a:t>
            </a:r>
          </a:p>
          <a:p>
            <a:pPr marL="285750" lvl="0" indent="-285750">
              <a:buClr>
                <a:srgbClr val="009DBC"/>
              </a:buClr>
              <a:buSzPct val="10000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Руководители.</a:t>
            </a:r>
          </a:p>
          <a:p>
            <a:pPr marL="285750" lvl="0" indent="-285750">
              <a:buClr>
                <a:srgbClr val="009DBC"/>
              </a:buClr>
              <a:buSzPct val="10000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Бизнес-аналитики.</a:t>
            </a:r>
          </a:p>
          <a:p>
            <a:pPr marL="285750" lvl="0" indent="-285750">
              <a:buClr>
                <a:srgbClr val="009DBC"/>
              </a:buClr>
              <a:buSzPct val="10000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Специалисты в области качества.</a:t>
            </a:r>
          </a:p>
          <a:p>
            <a:pPr marL="285750" lvl="0" indent="-285750">
              <a:buClr>
                <a:srgbClr val="009DBC"/>
              </a:buClr>
              <a:buSzPct val="10000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ИТ-специалисты.</a:t>
            </a:r>
          </a:p>
          <a:p>
            <a:pPr marL="285750" lvl="0" indent="-285750">
              <a:buClr>
                <a:srgbClr val="009DBC"/>
              </a:buClr>
              <a:buSzPct val="10000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А также все сотрудники компании.</a:t>
            </a:r>
          </a:p>
          <a:p>
            <a:endParaRPr lang="ru-RU" sz="1400" dirty="0">
              <a:solidFill>
                <a:srgbClr val="F8F8F8"/>
              </a:solidFill>
            </a:endParaRPr>
          </a:p>
        </p:txBody>
      </p:sp>
      <p:sp>
        <p:nvSpPr>
          <p:cNvPr id="10" name="Подзаголовок 6"/>
          <p:cNvSpPr>
            <a:spLocks noGrp="1"/>
          </p:cNvSpPr>
          <p:nvPr>
            <p:ph type="subTitle" idx="1"/>
          </p:nvPr>
        </p:nvSpPr>
        <p:spPr>
          <a:xfrm>
            <a:off x="910373" y="1826228"/>
            <a:ext cx="5185628" cy="304800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dirty="0"/>
              <a:t>Business Studio применяется в таких проектах, как:</a:t>
            </a:r>
          </a:p>
        </p:txBody>
      </p:sp>
      <p:sp>
        <p:nvSpPr>
          <p:cNvPr id="11" name="Подзаголовок 2"/>
          <p:cNvSpPr txBox="1">
            <a:spLocks/>
          </p:cNvSpPr>
          <p:nvPr userDrawn="1"/>
        </p:nvSpPr>
        <p:spPr>
          <a:xfrm>
            <a:off x="7046479" y="1841408"/>
            <a:ext cx="5033227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009DBC"/>
                </a:solidFill>
              </a:rPr>
              <a:t>Ключевые пользователи </a:t>
            </a:r>
            <a:r>
              <a:rPr lang="ru-RU" dirty="0" err="1">
                <a:solidFill>
                  <a:srgbClr val="009DBC"/>
                </a:solidFill>
              </a:rPr>
              <a:t>Business</a:t>
            </a:r>
            <a:r>
              <a:rPr lang="ru-RU" dirty="0">
                <a:solidFill>
                  <a:srgbClr val="009DBC"/>
                </a:solidFill>
              </a:rPr>
              <a:t> </a:t>
            </a:r>
            <a:r>
              <a:rPr lang="ru-RU" dirty="0" err="1">
                <a:solidFill>
                  <a:srgbClr val="009DBC"/>
                </a:solidFill>
              </a:rPr>
              <a:t>Studio</a:t>
            </a:r>
            <a:r>
              <a:rPr lang="ru-RU" dirty="0">
                <a:solidFill>
                  <a:srgbClr val="009DBC"/>
                </a:solidFill>
              </a:rPr>
              <a:t>: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B522086-93C0-4709-BDC5-E614592441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58" y="277740"/>
            <a:ext cx="2229099" cy="48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50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ухцветный слайд_рисунок+текст справ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7625166" y="0"/>
            <a:ext cx="4566834" cy="6858000"/>
          </a:xfrm>
          <a:prstGeom prst="rect">
            <a:avLst/>
          </a:prstGeom>
          <a:solidFill>
            <a:srgbClr val="104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7465"/>
              </a:solidFill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7572" y="197185"/>
            <a:ext cx="5892284" cy="1034129"/>
          </a:xfrm>
        </p:spPr>
        <p:txBody>
          <a:bodyPr wrap="square" anchor="t">
            <a:spAutoFit/>
          </a:bodyPr>
          <a:lstStyle>
            <a:lvl1pPr>
              <a:defRPr sz="3400" baseline="0"/>
            </a:lvl1pPr>
          </a:lstStyle>
          <a:p>
            <a:r>
              <a:rPr lang="ru-RU" dirty="0"/>
              <a:t>Двухцветный </a:t>
            </a:r>
            <a:r>
              <a:rPr lang="ru-RU" dirty="0" err="1"/>
              <a:t>слайд_рисунок+текст</a:t>
            </a:r>
            <a:r>
              <a:rPr lang="ru-RU" dirty="0"/>
              <a:t> справа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8202248" y="1300145"/>
            <a:ext cx="3412671" cy="3910029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None/>
              <a:tabLst/>
              <a:defRPr sz="1800" baseline="0">
                <a:solidFill>
                  <a:srgbClr val="F8F8F8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намеченных плановых заданий требуют от нас анализа модели развития. Идейные соображения высшего порядка, а также укрепление и развитие структуры способствует подготовки и реализации форм развития.</a:t>
            </a:r>
          </a:p>
          <a:p>
            <a:pPr lvl="0"/>
            <a:r>
              <a:rPr lang="ru-RU" dirty="0"/>
              <a:t>С другой стороны консультация с широким активом играет важную роль в формировании системы обучения кадров, соответствует насущным потребностям. </a:t>
            </a:r>
          </a:p>
        </p:txBody>
      </p:sp>
      <p:sp>
        <p:nvSpPr>
          <p:cNvPr id="11" name="Рисунок 11"/>
          <p:cNvSpPr>
            <a:spLocks noGrp="1"/>
          </p:cNvSpPr>
          <p:nvPr>
            <p:ph type="pic" sz="quarter" idx="13" hasCustomPrompt="1"/>
          </p:nvPr>
        </p:nvSpPr>
        <p:spPr>
          <a:xfrm>
            <a:off x="707572" y="1634440"/>
            <a:ext cx="5892284" cy="4785612"/>
          </a:xfrm>
          <a:effectLst>
            <a:glow rad="101600">
              <a:srgbClr val="009DBC">
                <a:alpha val="40000"/>
              </a:srgbClr>
            </a:glo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ru-RU" dirty="0"/>
              <a:t>Нажмите на иконку в центре и добавьте ваш скриншот.</a:t>
            </a:r>
          </a:p>
        </p:txBody>
      </p:sp>
      <p:sp>
        <p:nvSpPr>
          <p:cNvPr id="12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>
            <a:lvl1pPr>
              <a:defRPr>
                <a:solidFill>
                  <a:srgbClr val="009DBC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255AF0C-B125-47EC-8FEC-ECDC7C9636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58" y="277740"/>
            <a:ext cx="2229099" cy="48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54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ухцветный слайд_таблица+текст справ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 userDrawn="1"/>
        </p:nvSpPr>
        <p:spPr>
          <a:xfrm>
            <a:off x="7625166" y="0"/>
            <a:ext cx="4566834" cy="6858000"/>
          </a:xfrm>
          <a:prstGeom prst="rect">
            <a:avLst/>
          </a:prstGeom>
          <a:solidFill>
            <a:srgbClr val="104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7465"/>
              </a:solidFill>
            </a:endParaRPr>
          </a:p>
        </p:txBody>
      </p:sp>
      <p:sp>
        <p:nvSpPr>
          <p:cNvPr id="12" name="Таблица 118"/>
          <p:cNvSpPr>
            <a:spLocks noGrp="1"/>
          </p:cNvSpPr>
          <p:nvPr>
            <p:ph type="tbl" sz="quarter" idx="11"/>
          </p:nvPr>
        </p:nvSpPr>
        <p:spPr>
          <a:xfrm>
            <a:off x="853440" y="1713653"/>
            <a:ext cx="5472853" cy="3556001"/>
          </a:xfrm>
        </p:spPr>
        <p:txBody>
          <a:bodyPr/>
          <a:lstStyle/>
          <a:p>
            <a:r>
              <a:rPr lang="ru-RU" dirty="0"/>
              <a:t>Вставка таблицы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853440" y="5486401"/>
            <a:ext cx="5472853" cy="1011132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Таблица 1. Пример оформления дополнительной информации к таблице. </a:t>
            </a:r>
          </a:p>
          <a:p>
            <a:pPr lvl="0"/>
            <a:r>
              <a:rPr lang="ru-RU" dirty="0"/>
              <a:t>Разнообразный и богатый опыт сложившаяся структура организации влечет за собой процесс внедрения и модернизации дальнейших направлений развития. </a:t>
            </a: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7572" y="197185"/>
            <a:ext cx="5754186" cy="1034129"/>
          </a:xfrm>
        </p:spPr>
        <p:txBody>
          <a:bodyPr anchor="t">
            <a:spAutoFit/>
          </a:bodyPr>
          <a:lstStyle>
            <a:lvl1pPr>
              <a:defRPr sz="3400" baseline="0"/>
            </a:lvl1pPr>
          </a:lstStyle>
          <a:p>
            <a:r>
              <a:rPr lang="ru-RU" dirty="0"/>
              <a:t>Двухцветный </a:t>
            </a:r>
            <a:r>
              <a:rPr lang="ru-RU" dirty="0" err="1"/>
              <a:t>слайд_таблица+текст</a:t>
            </a:r>
            <a:r>
              <a:rPr lang="ru-RU" dirty="0"/>
              <a:t> справа</a:t>
            </a:r>
          </a:p>
        </p:txBody>
      </p:sp>
      <p:sp>
        <p:nvSpPr>
          <p:cNvPr id="10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8202248" y="1300145"/>
            <a:ext cx="3412671" cy="3910029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None/>
              <a:tabLst/>
              <a:defRPr sz="1800" baseline="0">
                <a:solidFill>
                  <a:srgbClr val="F8F8F8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намеченных плановых заданий требуют от нас анализа модели развития. Идейные соображения высшего порядка, а также укрепление и развитие структуры способствует подготовки и реализации форм развития.</a:t>
            </a:r>
          </a:p>
          <a:p>
            <a:pPr lvl="0"/>
            <a:r>
              <a:rPr lang="ru-RU" dirty="0"/>
              <a:t>С другой стороны консультация с широким активом играет важную роль в формировании системы обучения кадров, соответствует насущным потребностям. </a:t>
            </a:r>
          </a:p>
        </p:txBody>
      </p:sp>
      <p:sp>
        <p:nvSpPr>
          <p:cNvPr id="9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>
            <a:lvl1pPr>
              <a:defRPr>
                <a:solidFill>
                  <a:srgbClr val="009DBC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B207232-9070-4C4D-97E5-808E9B1FBB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58" y="277740"/>
            <a:ext cx="2229099" cy="48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29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0665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000">
                <a:solidFill>
                  <a:srgbClr val="FFFFFF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9360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1" r:id="rId2"/>
    <p:sldLayoutId id="2147483684" r:id="rId3"/>
    <p:sldLayoutId id="2147483665" r:id="rId4"/>
    <p:sldLayoutId id="2147483666" r:id="rId5"/>
    <p:sldLayoutId id="2147483667" r:id="rId6"/>
    <p:sldLayoutId id="2147483668" r:id="rId7"/>
    <p:sldLayoutId id="2147483670" r:id="rId8"/>
    <p:sldLayoutId id="2147483673" r:id="rId9"/>
    <p:sldLayoutId id="2147483675" r:id="rId10"/>
    <p:sldLayoutId id="2147483683" r:id="rId11"/>
    <p:sldLayoutId id="214748368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T Sans" panose="020B0503020203020204" pitchFamily="34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32.pn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hyperlink" Target="https://www.businessstudio.ru/buy/purchase/index(1).php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hyperlink" Target="https://t.me/bs_for_professionals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s://www.youtube.com/watch?v=lUrjXvbe0G4&amp;list=PLGZwoiPHqKLuvclVGB_9C76k1WKLRQobw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ubs.opengroup.org/architecture/archimate32-doc.singlepage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usinessstudio.ru/clients/?filter_articles=yes" TargetMode="Externa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5.png"/><Relationship Id="rId7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5.png"/><Relationship Id="rId9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hyperlink" Target="https://reestr.minsvyaz.ru/reestr/71724/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png"/><Relationship Id="rId18" Type="http://schemas.openxmlformats.org/officeDocument/2006/relationships/image" Target="../media/image143.png"/><Relationship Id="rId26" Type="http://schemas.openxmlformats.org/officeDocument/2006/relationships/image" Target="../media/image151.png"/><Relationship Id="rId3" Type="http://schemas.openxmlformats.org/officeDocument/2006/relationships/image" Target="../media/image128.png"/><Relationship Id="rId21" Type="http://schemas.openxmlformats.org/officeDocument/2006/relationships/image" Target="../media/image146.pn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17" Type="http://schemas.openxmlformats.org/officeDocument/2006/relationships/image" Target="../media/image142.png"/><Relationship Id="rId25" Type="http://schemas.openxmlformats.org/officeDocument/2006/relationships/image" Target="../media/image150.png"/><Relationship Id="rId2" Type="http://schemas.openxmlformats.org/officeDocument/2006/relationships/image" Target="../media/image127.png"/><Relationship Id="rId16" Type="http://schemas.openxmlformats.org/officeDocument/2006/relationships/image" Target="../media/image141.png"/><Relationship Id="rId20" Type="http://schemas.openxmlformats.org/officeDocument/2006/relationships/image" Target="../media/image145.png"/><Relationship Id="rId29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24" Type="http://schemas.openxmlformats.org/officeDocument/2006/relationships/image" Target="../media/image149.png"/><Relationship Id="rId5" Type="http://schemas.openxmlformats.org/officeDocument/2006/relationships/image" Target="../media/image130.png"/><Relationship Id="rId15" Type="http://schemas.openxmlformats.org/officeDocument/2006/relationships/image" Target="../media/image140.png"/><Relationship Id="rId23" Type="http://schemas.openxmlformats.org/officeDocument/2006/relationships/image" Target="../media/image148.png"/><Relationship Id="rId28" Type="http://schemas.openxmlformats.org/officeDocument/2006/relationships/image" Target="../media/image153.png"/><Relationship Id="rId10" Type="http://schemas.openxmlformats.org/officeDocument/2006/relationships/image" Target="../media/image135.png"/><Relationship Id="rId19" Type="http://schemas.openxmlformats.org/officeDocument/2006/relationships/image" Target="../media/image144.png"/><Relationship Id="rId31" Type="http://schemas.openxmlformats.org/officeDocument/2006/relationships/image" Target="../media/image156.jpeg"/><Relationship Id="rId4" Type="http://schemas.openxmlformats.org/officeDocument/2006/relationships/image" Target="../media/image129.png"/><Relationship Id="rId9" Type="http://schemas.openxmlformats.org/officeDocument/2006/relationships/image" Target="../media/image134.png"/><Relationship Id="rId14" Type="http://schemas.openxmlformats.org/officeDocument/2006/relationships/image" Target="../media/image139.png"/><Relationship Id="rId22" Type="http://schemas.openxmlformats.org/officeDocument/2006/relationships/image" Target="../media/image147.png"/><Relationship Id="rId27" Type="http://schemas.openxmlformats.org/officeDocument/2006/relationships/image" Target="../media/image152.png"/><Relationship Id="rId30" Type="http://schemas.openxmlformats.org/officeDocument/2006/relationships/image" Target="../media/image15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hyperlink" Target="https://t.me/bs_for_professionals" TargetMode="External"/><Relationship Id="rId3" Type="http://schemas.openxmlformats.org/officeDocument/2006/relationships/hyperlink" Target="http://www.businessstudio.ru/" TargetMode="External"/><Relationship Id="rId7" Type="http://schemas.openxmlformats.org/officeDocument/2006/relationships/image" Target="../media/image158.png"/><Relationship Id="rId2" Type="http://schemas.openxmlformats.org/officeDocument/2006/relationships/hyperlink" Target="mailto:mail@businessstudio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user/BusinessStudioOnline" TargetMode="External"/><Relationship Id="rId5" Type="http://schemas.openxmlformats.org/officeDocument/2006/relationships/image" Target="../media/image157.png"/><Relationship Id="rId4" Type="http://schemas.openxmlformats.org/officeDocument/2006/relationships/hyperlink" Target="https://www.businessstudio.ru/promo/for_partners/all/" TargetMode="External"/><Relationship Id="rId9" Type="http://schemas.openxmlformats.org/officeDocument/2006/relationships/image" Target="../media/image1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603339"/>
            <a:ext cx="180000" cy="1419732"/>
          </a:xfrm>
          <a:prstGeom prst="rect">
            <a:avLst/>
          </a:prstGeom>
          <a:solidFill>
            <a:srgbClr val="00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CA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863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CAF2"/>
                </a:solidFill>
              </a:rPr>
              <a:t>Разработка и приоритизация требований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81C353B-E611-4D67-B3B4-CBB8193F7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206" y="989594"/>
            <a:ext cx="3111427" cy="5240298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65BB9F-B3EB-4BAD-AE71-2884D815AC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919" y="1577479"/>
            <a:ext cx="4409546" cy="4290927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B8CC336-E805-4EE3-9038-FCAA14C0EF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09" y="2670602"/>
            <a:ext cx="4629994" cy="3701910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75B593-3521-4469-9C76-8951B2EE2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654" y="989594"/>
            <a:ext cx="4273666" cy="399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>
                <a:latin typeface="Myriad Pro" panose="020B0503030403020204" charset="0"/>
                <a:ea typeface="+mj-ea"/>
                <a:cs typeface="+mj-cs"/>
              </a:rPr>
              <a:pPr/>
              <a:t>11</a:t>
            </a:fld>
            <a:endParaRPr lang="ru-RU" dirty="0">
              <a:latin typeface="Myriad Pro" panose="020B0503030403020204" charset="0"/>
              <a:ea typeface="+mj-ea"/>
              <a:cs typeface="+mj-cs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Разработка стратегических карт и сбалансированной системы показателей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9F477AAF-40F7-4327-9AF1-10DE7EEBF2D0}"/>
              </a:ext>
            </a:extLst>
          </p:cNvPr>
          <p:cNvSpPr txBox="1">
            <a:spLocks/>
          </p:cNvSpPr>
          <p:nvPr/>
        </p:nvSpPr>
        <p:spPr>
          <a:xfrm>
            <a:off x="8202248" y="1300145"/>
            <a:ext cx="3412671" cy="39100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Удобным инструментом формализации целей организации является стратегическая карта.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На ней изображается дерево целей. Дерево может быть разбито на проекции в соответствии с методологией </a:t>
            </a:r>
            <a:r>
              <a:rPr lang="ru-RU" sz="1800" dirty="0" err="1">
                <a:solidFill>
                  <a:srgbClr val="F8F8F8"/>
                </a:solidFill>
              </a:rPr>
              <a:t>Дейвида</a:t>
            </a:r>
            <a:r>
              <a:rPr lang="ru-RU" sz="1800" dirty="0">
                <a:solidFill>
                  <a:srgbClr val="F8F8F8"/>
                </a:solidFill>
              </a:rPr>
              <a:t> П. Нортона и Роберта С. Каплана.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При проектировании целей обязательно должны быть разработаны показатели их достижения.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Для наглядности показатели могут быть размещены на стратегической карте.</a:t>
            </a:r>
          </a:p>
          <a:p>
            <a:endParaRPr lang="ru-RU" sz="1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3D4990-7155-43C1-A807-B2CC40FA0E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62" y="1429634"/>
            <a:ext cx="6247534" cy="5172980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52116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F60D68-4EEE-44C1-89F4-7F45AC75D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92" y="1688051"/>
            <a:ext cx="5187615" cy="379165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Разработка стратегических карт и сбалансированной системы показателей</a:t>
            </a:r>
          </a:p>
        </p:txBody>
      </p:sp>
      <p:sp>
        <p:nvSpPr>
          <p:cNvPr id="6" name="Текст 4"/>
          <p:cNvSpPr txBox="1">
            <a:spLocks/>
          </p:cNvSpPr>
          <p:nvPr/>
        </p:nvSpPr>
        <p:spPr>
          <a:xfrm>
            <a:off x="517566" y="1688051"/>
            <a:ext cx="2435154" cy="5454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solidFill>
                  <a:srgbClr val="F8F8F8"/>
                </a:solidFill>
              </a:rPr>
              <a:t>Оценка достижения цели рассчитывается исходя из оценок выполнения показателей в соответствии с их силой влияния на достижение цели.</a:t>
            </a: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DC5A790A-9BC6-4164-81C5-335048E00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145" y="1560941"/>
            <a:ext cx="6483797" cy="4739038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07146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>
                <a:latin typeface="Myriad Pro" panose="020B0503030403020204" charset="0"/>
                <a:ea typeface="+mj-ea"/>
                <a:cs typeface="+mj-cs"/>
              </a:rPr>
              <a:pPr/>
              <a:t>13</a:t>
            </a:fld>
            <a:endParaRPr lang="ru-RU" dirty="0">
              <a:latin typeface="Myriad Pro" panose="020B0503030403020204" charset="0"/>
              <a:ea typeface="+mj-ea"/>
              <a:cs typeface="+mj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Разработка стратегических карт и сбалансированной системы показателей</a:t>
            </a: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BB4BDFC6-D4D2-4F23-8152-EFD59A263C0A}"/>
              </a:ext>
            </a:extLst>
          </p:cNvPr>
          <p:cNvSpPr txBox="1">
            <a:spLocks/>
          </p:cNvSpPr>
          <p:nvPr/>
        </p:nvSpPr>
        <p:spPr>
          <a:xfrm>
            <a:off x="8279849" y="1644428"/>
            <a:ext cx="3412671" cy="39100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solidFill>
                  <a:srgbClr val="F8F8F8"/>
                </a:solidFill>
              </a:rPr>
              <a:t>Для показателей задается ряд параметров: </a:t>
            </a:r>
          </a:p>
          <a:p>
            <a:pPr marL="28575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Желаемый тренд</a:t>
            </a:r>
          </a:p>
          <a:p>
            <a:pPr marL="28575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Периодичность</a:t>
            </a:r>
          </a:p>
          <a:p>
            <a:pPr marL="28575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Единица измерения </a:t>
            </a:r>
          </a:p>
          <a:p>
            <a:pPr marL="28575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Параметры индикаторной линейки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F8F8F8"/>
                </a:solidFill>
              </a:rPr>
              <a:t>Показатель хранит историю значений: плановых и фактических.</a:t>
            </a:r>
          </a:p>
          <a:p>
            <a:endParaRPr lang="ru-RU" sz="1800" dirty="0">
              <a:solidFill>
                <a:srgbClr val="F8F8F8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C2941F-E01B-4523-BE3A-AF11CF6472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36" y="1769925"/>
            <a:ext cx="6577392" cy="4650127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342323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Сбор и обсуждение предложений сотрудников на Business Studio </a:t>
            </a:r>
            <a:r>
              <a:rPr lang="ru-RU" dirty="0" err="1"/>
              <a:t>Portal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294967295"/>
          </p:nvPr>
        </p:nvSpPr>
        <p:spPr>
          <a:xfrm>
            <a:off x="443412" y="1715511"/>
            <a:ext cx="4179888" cy="3910012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10000"/>
              </a:lnSpc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en-US" sz="2100" dirty="0">
                <a:solidFill>
                  <a:srgbClr val="F8F8F8"/>
                </a:solidFill>
              </a:rPr>
              <a:t>Business Studio Portal</a:t>
            </a:r>
            <a:r>
              <a:rPr lang="ru-RU" sz="2100" dirty="0">
                <a:solidFill>
                  <a:srgbClr val="F8F8F8"/>
                </a:solidFill>
              </a:rPr>
              <a:t> позволяет всем сотрудникам принять участие в обсуждении бизнес-процессов компании: они могут высказывать свои замечания и предложения на странице бизнес-процесса.</a:t>
            </a:r>
          </a:p>
          <a:p>
            <a:pPr marL="285750" indent="-285750">
              <a:lnSpc>
                <a:spcPct val="110000"/>
              </a:lnSpc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2100" dirty="0">
                <a:solidFill>
                  <a:srgbClr val="F8F8F8"/>
                </a:solidFill>
              </a:rPr>
              <a:t>Уведомления о появлении сообщений получает владелец процесса и бизнес-аналитик.</a:t>
            </a:r>
          </a:p>
          <a:p>
            <a:pPr>
              <a:tabLst>
                <a:tab pos="269875" algn="l"/>
                <a:tab pos="360363" algn="l"/>
              </a:tabLst>
            </a:pPr>
            <a:endParaRPr lang="en-US" dirty="0"/>
          </a:p>
          <a:p>
            <a:endParaRPr lang="ru-RU" dirty="0"/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0461" r="-2925" b="-14763"/>
          <a:stretch/>
        </p:blipFill>
        <p:spPr>
          <a:xfrm>
            <a:off x="5531716" y="1347989"/>
            <a:ext cx="6429375" cy="5254625"/>
          </a:xfr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923945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Поддержка цикла организационного развития с помощью </a:t>
            </a:r>
            <a:r>
              <a:rPr lang="en-US" dirty="0"/>
              <a:t>Business Studio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F3314A-70ED-404B-B5CC-0640D8F1C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39" y="915671"/>
            <a:ext cx="7378890" cy="563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08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Проектирование деятельности. Нотации моделирования от вендора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B13D80D-B45C-4801-A66F-CB44D51F8B58}"/>
              </a:ext>
            </a:extLst>
          </p:cNvPr>
          <p:cNvGrpSpPr/>
          <p:nvPr/>
        </p:nvGrpSpPr>
        <p:grpSpPr>
          <a:xfrm>
            <a:off x="497701" y="1231314"/>
            <a:ext cx="11196598" cy="5250169"/>
            <a:chOff x="163360" y="1242706"/>
            <a:chExt cx="11297906" cy="5596314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271394" y="1383029"/>
              <a:ext cx="3060129" cy="2507838"/>
              <a:chOff x="271394" y="1383029"/>
              <a:chExt cx="3060129" cy="2507838"/>
            </a:xfrm>
          </p:grpSpPr>
          <p:sp>
            <p:nvSpPr>
              <p:cNvPr id="5" name="Rectangle 6"/>
              <p:cNvSpPr>
                <a:spLocks noChangeArrowheads="1"/>
              </p:cNvSpPr>
              <p:nvPr/>
            </p:nvSpPr>
            <p:spPr bwMode="auto">
              <a:xfrm>
                <a:off x="1336131" y="3583090"/>
                <a:ext cx="833883" cy="307777"/>
              </a:xfrm>
              <a:prstGeom prst="rect">
                <a:avLst/>
              </a:prstGeom>
              <a:noFill/>
              <a:ln>
                <a:noFill/>
              </a:ln>
              <a:effectLst>
                <a:glow rad="127000">
                  <a:srgbClr val="009DBC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Aft>
                    <a:spcPts val="0"/>
                  </a:spcAft>
                </a:pPr>
                <a:r>
                  <a:rPr lang="ru-RU" sz="1400" b="1" kern="1200" dirty="0">
                    <a:solidFill>
                      <a:srgbClr val="F8F8F8"/>
                    </a:solidFill>
                    <a:effectLst/>
                    <a:latin typeface="Myriad Pro" panose="020B0503030403020204" pitchFamily="34" charset="0"/>
                    <a:ea typeface="Times New Roman" panose="02020603050405020304" pitchFamily="18" charset="0"/>
                    <a:cs typeface="Segoe UI" panose="020B0502040204020203" pitchFamily="34" charset="0"/>
                  </a:rPr>
                  <a:t>1. IDEF0</a:t>
                </a:r>
                <a:endParaRPr lang="ru-RU" sz="1200" dirty="0">
                  <a:solidFill>
                    <a:srgbClr val="F8F8F8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pic>
            <p:nvPicPr>
              <p:cNvPr id="6" name="Picture 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394" y="1383029"/>
                <a:ext cx="3060129" cy="2132946"/>
              </a:xfrm>
              <a:prstGeom prst="rect">
                <a:avLst/>
              </a:prstGeom>
              <a:noFill/>
              <a:ln>
                <a:noFill/>
              </a:ln>
              <a:effectLst>
                <a:glow rad="101600">
                  <a:srgbClr val="009DBC">
                    <a:alpha val="40000"/>
                  </a:srgb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3" name="Группа 22"/>
            <p:cNvGrpSpPr/>
            <p:nvPr/>
          </p:nvGrpSpPr>
          <p:grpSpPr>
            <a:xfrm>
              <a:off x="3881756" y="1271280"/>
              <a:ext cx="2088480" cy="2819457"/>
              <a:chOff x="3881755" y="1271280"/>
              <a:chExt cx="2214245" cy="3243445"/>
            </a:xfrm>
          </p:grpSpPr>
          <p:sp>
            <p:nvSpPr>
              <p:cNvPr id="8" name="Rectangle 11"/>
              <p:cNvSpPr>
                <a:spLocks noChangeArrowheads="1"/>
              </p:cNvSpPr>
              <p:nvPr/>
            </p:nvSpPr>
            <p:spPr bwMode="auto">
              <a:xfrm>
                <a:off x="3881755" y="4206948"/>
                <a:ext cx="221424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Aft>
                    <a:spcPts val="0"/>
                  </a:spcAft>
                </a:pPr>
                <a:r>
                  <a:rPr lang="ru-RU" sz="1400" b="1" kern="1200" dirty="0">
                    <a:solidFill>
                      <a:srgbClr val="F8F8F8"/>
                    </a:solidFill>
                    <a:effectLst/>
                    <a:latin typeface="Myriad Pro" panose="020B0503030403020204" pitchFamily="34" charset="0"/>
                    <a:ea typeface="Times New Roman" panose="02020603050405020304" pitchFamily="18" charset="0"/>
                    <a:cs typeface="Segoe UI" panose="020B0502040204020203" pitchFamily="34" charset="0"/>
                  </a:rPr>
                  <a:t>2. </a:t>
                </a:r>
                <a:r>
                  <a:rPr lang="ru-RU" sz="1400" kern="1200" dirty="0">
                    <a:solidFill>
                      <a:srgbClr val="F8F8F8"/>
                    </a:solidFill>
                    <a:effectLst/>
                    <a:latin typeface="Myriad Pro" panose="020B0503030403020204" pitchFamily="34" charset="0"/>
                    <a:ea typeface="Times New Roman" panose="02020603050405020304" pitchFamily="18" charset="0"/>
                    <a:cs typeface="Segoe UI" panose="020B0502040204020203" pitchFamily="34" charset="0"/>
                  </a:rPr>
                  <a:t>Basic Flowchart</a:t>
                </a:r>
                <a:endParaRPr lang="ru-RU" sz="1200" dirty="0">
                  <a:solidFill>
                    <a:srgbClr val="F8F8F8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pic>
            <p:nvPicPr>
              <p:cNvPr id="9" name="Picture 1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6365" y="1271280"/>
                <a:ext cx="2065026" cy="2952648"/>
              </a:xfrm>
              <a:prstGeom prst="rect">
                <a:avLst/>
              </a:prstGeom>
              <a:noFill/>
              <a:ln>
                <a:noFill/>
              </a:ln>
              <a:effectLst>
                <a:glow rad="101600">
                  <a:srgbClr val="009DBC">
                    <a:alpha val="40000"/>
                  </a:srgb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2" name="Группа 21"/>
            <p:cNvGrpSpPr/>
            <p:nvPr/>
          </p:nvGrpSpPr>
          <p:grpSpPr>
            <a:xfrm>
              <a:off x="6375049" y="1242706"/>
              <a:ext cx="2208813" cy="2848031"/>
              <a:chOff x="6211420" y="1242706"/>
              <a:chExt cx="2520950" cy="3272019"/>
            </a:xfrm>
          </p:grpSpPr>
          <p:sp>
            <p:nvSpPr>
              <p:cNvPr id="11" name="Rectangle 12"/>
              <p:cNvSpPr>
                <a:spLocks noChangeArrowheads="1"/>
              </p:cNvSpPr>
              <p:nvPr/>
            </p:nvSpPr>
            <p:spPr bwMode="auto">
              <a:xfrm>
                <a:off x="6211420" y="4206948"/>
                <a:ext cx="252095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Aft>
                    <a:spcPts val="0"/>
                  </a:spcAft>
                </a:pPr>
                <a:r>
                  <a:rPr lang="ru-RU" sz="1400" b="1" kern="1200" dirty="0">
                    <a:solidFill>
                      <a:srgbClr val="F8F8F8"/>
                    </a:solidFill>
                    <a:effectLst/>
                    <a:latin typeface="Myriad Pro" panose="020B0503030403020204" pitchFamily="34" charset="0"/>
                    <a:ea typeface="Times New Roman" panose="02020603050405020304" pitchFamily="18" charset="0"/>
                    <a:cs typeface="Segoe UI" panose="020B0502040204020203" pitchFamily="34" charset="0"/>
                  </a:rPr>
                  <a:t>3. </a:t>
                </a:r>
                <a:r>
                  <a:rPr lang="ru-RU" sz="1400" kern="1200" dirty="0">
                    <a:solidFill>
                      <a:srgbClr val="F8F8F8"/>
                    </a:solidFill>
                    <a:effectLst/>
                    <a:latin typeface="Myriad Pro" panose="020B0503030403020204" pitchFamily="34" charset="0"/>
                    <a:ea typeface="Times New Roman" panose="02020603050405020304" pitchFamily="18" charset="0"/>
                    <a:cs typeface="Segoe UI" panose="020B0502040204020203" pitchFamily="34" charset="0"/>
                  </a:rPr>
                  <a:t>Cross</a:t>
                </a:r>
                <a:r>
                  <a:rPr lang="ru-RU" sz="1400" dirty="0">
                    <a:solidFill>
                      <a:srgbClr val="F8F8F8"/>
                    </a:solidFill>
                    <a:latin typeface="Myriad Pro" panose="020B0503030403020204" pitchFamily="34" charset="0"/>
                    <a:ea typeface="Times New Roman" panose="02020603050405020304" pitchFamily="18" charset="0"/>
                    <a:cs typeface="Segoe UI" panose="020B0502040204020203" pitchFamily="34" charset="0"/>
                  </a:rPr>
                  <a:t>-</a:t>
                </a:r>
                <a:r>
                  <a:rPr lang="en-US" sz="1400" dirty="0">
                    <a:solidFill>
                      <a:srgbClr val="F8F8F8"/>
                    </a:solidFill>
                    <a:latin typeface="Myriad Pro" panose="020B0503030403020204" pitchFamily="34" charset="0"/>
                    <a:ea typeface="Times New Roman" panose="02020603050405020304" pitchFamily="18" charset="0"/>
                    <a:cs typeface="Segoe UI" panose="020B0502040204020203" pitchFamily="34" charset="0"/>
                  </a:rPr>
                  <a:t>f</a:t>
                </a:r>
                <a:r>
                  <a:rPr lang="ru-RU" sz="1400" kern="1200" dirty="0" err="1">
                    <a:solidFill>
                      <a:srgbClr val="F8F8F8"/>
                    </a:solidFill>
                    <a:effectLst/>
                    <a:latin typeface="Myriad Pro" panose="020B0503030403020204" pitchFamily="34" charset="0"/>
                    <a:ea typeface="Times New Roman" panose="02020603050405020304" pitchFamily="18" charset="0"/>
                    <a:cs typeface="Segoe UI" panose="020B0502040204020203" pitchFamily="34" charset="0"/>
                  </a:rPr>
                  <a:t>unctional</a:t>
                </a:r>
                <a:r>
                  <a:rPr lang="ru-RU" sz="1400" kern="1200" dirty="0">
                    <a:solidFill>
                      <a:srgbClr val="F8F8F8"/>
                    </a:solidFill>
                    <a:effectLst/>
                    <a:latin typeface="Myriad Pro" panose="020B0503030403020204" pitchFamily="34" charset="0"/>
                    <a:ea typeface="Times New Roman" panose="02020603050405020304" pitchFamily="18" charset="0"/>
                    <a:cs typeface="Segoe UI" panose="020B0502040204020203" pitchFamily="34" charset="0"/>
                  </a:rPr>
                  <a:t> </a:t>
                </a:r>
                <a:r>
                  <a:rPr lang="ru-RU" sz="1400" kern="1200" dirty="0" err="1">
                    <a:solidFill>
                      <a:srgbClr val="F8F8F8"/>
                    </a:solidFill>
                    <a:effectLst/>
                    <a:latin typeface="Myriad Pro" panose="020B0503030403020204" pitchFamily="34" charset="0"/>
                    <a:ea typeface="Times New Roman" panose="02020603050405020304" pitchFamily="18" charset="0"/>
                    <a:cs typeface="Segoe UI" panose="020B0502040204020203" pitchFamily="34" charset="0"/>
                  </a:rPr>
                  <a:t>Flow</a:t>
                </a:r>
                <a:r>
                  <a:rPr lang="en-US" sz="1400" kern="1200" dirty="0">
                    <a:solidFill>
                      <a:srgbClr val="F8F8F8"/>
                    </a:solidFill>
                    <a:effectLst/>
                    <a:latin typeface="Myriad Pro" panose="020B0503030403020204" pitchFamily="34" charset="0"/>
                    <a:ea typeface="Times New Roman" panose="02020603050405020304" pitchFamily="18" charset="0"/>
                    <a:cs typeface="Segoe UI" panose="020B0502040204020203" pitchFamily="34" charset="0"/>
                  </a:rPr>
                  <a:t>c</a:t>
                </a:r>
                <a:r>
                  <a:rPr lang="ru-RU" sz="1400" kern="1200" dirty="0">
                    <a:solidFill>
                      <a:srgbClr val="F8F8F8"/>
                    </a:solidFill>
                    <a:effectLst/>
                    <a:latin typeface="Myriad Pro" panose="020B0503030403020204" pitchFamily="34" charset="0"/>
                    <a:ea typeface="Times New Roman" panose="02020603050405020304" pitchFamily="18" charset="0"/>
                    <a:cs typeface="Segoe UI" panose="020B0502040204020203" pitchFamily="34" charset="0"/>
                  </a:rPr>
                  <a:t>hart</a:t>
                </a:r>
                <a:endParaRPr lang="ru-RU" sz="1200" dirty="0">
                  <a:solidFill>
                    <a:srgbClr val="F8F8F8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pic>
            <p:nvPicPr>
              <p:cNvPr id="12" name="Picture 14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97145" y="1242706"/>
                <a:ext cx="2349500" cy="2981222"/>
              </a:xfrm>
              <a:prstGeom prst="rect">
                <a:avLst/>
              </a:prstGeom>
              <a:noFill/>
              <a:ln>
                <a:noFill/>
              </a:ln>
              <a:effectLst>
                <a:glow rad="101600">
                  <a:srgbClr val="009DBC">
                    <a:alpha val="40000"/>
                  </a:srgb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9094841" y="3807883"/>
              <a:ext cx="23664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en-US" sz="1400" b="1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4. EPC</a:t>
              </a:r>
              <a:br>
                <a:rPr lang="en-US" sz="1400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</a:br>
              <a:r>
                <a:rPr lang="en-US" sz="1400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(Event-Driven Process Chain)</a:t>
              </a:r>
              <a:endParaRPr lang="ru-RU" sz="12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8" name="Rectangle 12"/>
            <p:cNvSpPr>
              <a:spLocks noChangeArrowheads="1"/>
            </p:cNvSpPr>
            <p:nvPr/>
          </p:nvSpPr>
          <p:spPr bwMode="auto">
            <a:xfrm>
              <a:off x="163360" y="6315800"/>
              <a:ext cx="33845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en-US" sz="1400" b="1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5. BPMN</a:t>
              </a:r>
              <a:br>
                <a:rPr lang="en-US" sz="1400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</a:br>
              <a:r>
                <a:rPr lang="en-US" sz="1400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(Business Process Model and Notation)</a:t>
              </a:r>
              <a:endParaRPr lang="ru-RU" sz="12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5" name="Rectangle 12"/>
            <p:cNvSpPr>
              <a:spLocks noChangeArrowheads="1"/>
            </p:cNvSpPr>
            <p:nvPr/>
          </p:nvSpPr>
          <p:spPr bwMode="auto">
            <a:xfrm>
              <a:off x="7846669" y="6285457"/>
              <a:ext cx="33845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en-US" sz="1400" b="1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7. FAD</a:t>
              </a:r>
              <a:br>
                <a:rPr lang="en-US" sz="1400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</a:br>
              <a:r>
                <a:rPr lang="en-US" sz="1400" dirty="0">
                  <a:solidFill>
                    <a:srgbClr val="F8F8F8"/>
                  </a:solidFill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(Function Allocation Diagram)</a:t>
              </a:r>
              <a:endParaRPr lang="ru-RU" sz="12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9" name="Rectangle 12"/>
            <p:cNvSpPr>
              <a:spLocks noChangeArrowheads="1"/>
            </p:cNvSpPr>
            <p:nvPr/>
          </p:nvSpPr>
          <p:spPr bwMode="auto">
            <a:xfrm>
              <a:off x="4018388" y="6315530"/>
              <a:ext cx="33845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en-US" sz="1400" b="1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6. VAD</a:t>
              </a:r>
              <a:br>
                <a:rPr lang="en-US" sz="1400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</a:br>
              <a:r>
                <a:rPr lang="en-US" sz="1400" dirty="0">
                  <a:solidFill>
                    <a:srgbClr val="F8F8F8"/>
                  </a:solidFill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(Value Added Chain)</a:t>
              </a:r>
              <a:endParaRPr lang="ru-RU" sz="12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CF232343-53EC-4D67-A875-CA394168ADF6}"/>
                </a:ext>
              </a:extLst>
            </p:cNvPr>
            <p:cNvGrpSpPr/>
            <p:nvPr/>
          </p:nvGrpSpPr>
          <p:grpSpPr>
            <a:xfrm>
              <a:off x="3881756" y="4426335"/>
              <a:ext cx="3252946" cy="1798933"/>
              <a:chOff x="1712068" y="1089498"/>
              <a:chExt cx="9212094" cy="4980562"/>
            </a:xfrm>
            <a:effectLst>
              <a:glow rad="127000">
                <a:srgbClr val="009DBC">
                  <a:alpha val="40000"/>
                </a:srgbClr>
              </a:glow>
            </a:effectLst>
          </p:grpSpPr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D5136F6C-7E1D-4EA2-B6FB-DBA7AD6D2203}"/>
                  </a:ext>
                </a:extLst>
              </p:cNvPr>
              <p:cNvSpPr/>
              <p:nvPr/>
            </p:nvSpPr>
            <p:spPr>
              <a:xfrm>
                <a:off x="1712068" y="1089498"/>
                <a:ext cx="9212094" cy="4980562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7D861695-1B4C-42B7-8C8C-AF90F30F79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945532" y="1347947"/>
                <a:ext cx="8767864" cy="4588180"/>
              </a:xfrm>
              <a:prstGeom prst="rect">
                <a:avLst/>
              </a:prstGeom>
            </p:spPr>
          </p:pic>
        </p:grp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58F2AA09-9023-4143-89C8-8C5E726E2F53}"/>
                </a:ext>
              </a:extLst>
            </p:cNvPr>
            <p:cNvGrpSpPr/>
            <p:nvPr/>
          </p:nvGrpSpPr>
          <p:grpSpPr>
            <a:xfrm>
              <a:off x="7679866" y="4438010"/>
              <a:ext cx="3384550" cy="1847448"/>
              <a:chOff x="1812661" y="1293962"/>
              <a:chExt cx="9394166" cy="5126090"/>
            </a:xfrm>
          </p:grpSpPr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5A2F6D3E-DC47-4699-AE96-A0FA649F8FB2}"/>
                  </a:ext>
                </a:extLst>
              </p:cNvPr>
              <p:cNvSpPr/>
              <p:nvPr/>
            </p:nvSpPr>
            <p:spPr>
              <a:xfrm>
                <a:off x="1812661" y="1293962"/>
                <a:ext cx="9394166" cy="5126090"/>
              </a:xfrm>
              <a:prstGeom prst="rect">
                <a:avLst/>
              </a:prstGeom>
              <a:solidFill>
                <a:srgbClr val="FFFFFF"/>
              </a:solidFill>
              <a:effectLst>
                <a:glow rad="127000">
                  <a:srgbClr val="009DBC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42940460-70C3-4C77-B609-CD3133A735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398144" y="1481407"/>
                <a:ext cx="8269227" cy="4827013"/>
              </a:xfrm>
              <a:prstGeom prst="rect">
                <a:avLst/>
              </a:prstGeom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C151A809-1032-4A98-9FF4-E16EBDE8E4D5}"/>
                </a:ext>
              </a:extLst>
            </p:cNvPr>
            <p:cNvGrpSpPr/>
            <p:nvPr/>
          </p:nvGrpSpPr>
          <p:grpSpPr>
            <a:xfrm>
              <a:off x="323056" y="4426335"/>
              <a:ext cx="3060129" cy="1847447"/>
              <a:chOff x="1966822" y="1231314"/>
              <a:chExt cx="8517862" cy="5299334"/>
            </a:xfrm>
          </p:grpSpPr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id="{320919BA-343B-4E5C-97A8-67EB700DEC2C}"/>
                  </a:ext>
                </a:extLst>
              </p:cNvPr>
              <p:cNvSpPr/>
              <p:nvPr/>
            </p:nvSpPr>
            <p:spPr>
              <a:xfrm>
                <a:off x="1966822" y="1231314"/>
                <a:ext cx="8508337" cy="5289809"/>
              </a:xfrm>
              <a:prstGeom prst="rect">
                <a:avLst/>
              </a:prstGeom>
              <a:solidFill>
                <a:srgbClr val="FFFFFF"/>
              </a:solidFill>
              <a:effectLst>
                <a:glow rad="101600">
                  <a:srgbClr val="009DBC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C4AED215-8B50-440B-A559-D5A50CA664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976347" y="1275651"/>
                <a:ext cx="8508337" cy="5254997"/>
              </a:xfrm>
              <a:prstGeom prst="rect">
                <a:avLst/>
              </a:prstGeom>
              <a:effectLst/>
            </p:spPr>
          </p:pic>
        </p:grp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63EDD0C8-D52F-4ED7-BCE9-18DAE0733460}"/>
                </a:ext>
              </a:extLst>
            </p:cNvPr>
            <p:cNvGrpSpPr/>
            <p:nvPr/>
          </p:nvGrpSpPr>
          <p:grpSpPr>
            <a:xfrm>
              <a:off x="9247493" y="1242707"/>
              <a:ext cx="2058591" cy="2580136"/>
              <a:chOff x="3905250" y="823499"/>
              <a:chExt cx="4286250" cy="5837315"/>
            </a:xfrm>
            <a:effectLst>
              <a:glow rad="127000">
                <a:srgbClr val="009DBC">
                  <a:alpha val="40000"/>
                </a:srgbClr>
              </a:glow>
            </a:effectLst>
          </p:grpSpPr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id="{BDF0E6D9-EA8F-44FC-A673-F33C973845F1}"/>
                  </a:ext>
                </a:extLst>
              </p:cNvPr>
              <p:cNvSpPr/>
              <p:nvPr/>
            </p:nvSpPr>
            <p:spPr>
              <a:xfrm>
                <a:off x="3905250" y="823499"/>
                <a:ext cx="4286250" cy="5837315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24207303-9AB1-4945-BA4C-F4BAC026F3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4443069" y="1067095"/>
                <a:ext cx="3366188" cy="5467257"/>
              </a:xfrm>
              <a:prstGeom prst="rect">
                <a:avLst/>
              </a:prstGeom>
            </p:spPr>
          </p:pic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750A18E-9933-4E4A-ABBE-53E9E5A6A7ED}"/>
              </a:ext>
            </a:extLst>
          </p:cNvPr>
          <p:cNvSpPr/>
          <p:nvPr/>
        </p:nvSpPr>
        <p:spPr>
          <a:xfrm>
            <a:off x="508907" y="6559284"/>
            <a:ext cx="110316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ru-RU" sz="1200" dirty="0">
                <a:solidFill>
                  <a:srgbClr val="F8F8F8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* Доступный набор нотаций зависит от используемого редактора диаграмм. </a:t>
            </a:r>
            <a:r>
              <a:rPr lang="ru-RU" sz="1200" dirty="0">
                <a:solidFill>
                  <a:srgbClr val="F8F8F8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Segoe UI" panose="020B0502040204020203" pitchFamily="34" charset="0"/>
                <a:hlinkClick r:id="rId14"/>
              </a:rPr>
              <a:t>Подробнее</a:t>
            </a:r>
            <a:endParaRPr lang="ru-RU" sz="1200" dirty="0">
              <a:solidFill>
                <a:srgbClr val="F8F8F8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952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Проектирование деятельности.</a:t>
            </a:r>
            <a:br>
              <a:rPr lang="ru-RU" dirty="0"/>
            </a:br>
            <a:r>
              <a:rPr lang="ru-RU" dirty="0"/>
              <a:t>Нотация </a:t>
            </a:r>
            <a:r>
              <a:rPr lang="en-US" dirty="0"/>
              <a:t>IDEF0</a:t>
            </a:r>
            <a:endParaRPr lang="ru-RU" dirty="0"/>
          </a:p>
        </p:txBody>
      </p:sp>
      <p:pic>
        <p:nvPicPr>
          <p:cNvPr id="4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463" y="1316488"/>
            <a:ext cx="7698731" cy="4992617"/>
          </a:xfrm>
          <a:prstGeom prst="rect">
            <a:avLst/>
          </a:prstGeom>
          <a:noFill/>
          <a:ln>
            <a:noFill/>
          </a:ln>
          <a:effectLst>
            <a:glow rad="101600">
              <a:srgbClr val="009DBC">
                <a:alpha val="40000"/>
              </a:srgbClr>
            </a:glow>
          </a:effectLst>
          <a:extLst/>
        </p:spPr>
      </p:pic>
    </p:spTree>
    <p:extLst>
      <p:ext uri="{BB962C8B-B14F-4D97-AF65-F5344CB8AC3E}">
        <p14:creationId xmlns:p14="http://schemas.microsoft.com/office/powerpoint/2010/main" val="3664453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Проектирование деятельности. Нотация </a:t>
            </a:r>
            <a:r>
              <a:rPr lang="en-US" dirty="0"/>
              <a:t>Basic Flowchart</a:t>
            </a:r>
            <a:endParaRPr lang="ru-RU" dirty="0"/>
          </a:p>
        </p:txBody>
      </p:sp>
      <p:pic>
        <p:nvPicPr>
          <p:cNvPr id="5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996" y="1320891"/>
            <a:ext cx="3584008" cy="5309672"/>
          </a:xfrm>
          <a:prstGeom prst="rect">
            <a:avLst/>
          </a:prstGeom>
          <a:noFill/>
          <a:ln>
            <a:noFill/>
          </a:ln>
          <a:effectLst>
            <a:glow rad="101600">
              <a:srgbClr val="009DBC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241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Проектирование деятельности. Нотация Cross-</a:t>
            </a:r>
            <a:r>
              <a:rPr lang="en-US" dirty="0"/>
              <a:t>f</a:t>
            </a:r>
            <a:r>
              <a:rPr lang="ru-RU" dirty="0" err="1"/>
              <a:t>unctional</a:t>
            </a:r>
            <a:r>
              <a:rPr lang="ru-RU" dirty="0"/>
              <a:t> </a:t>
            </a:r>
            <a:r>
              <a:rPr lang="en-US" dirty="0"/>
              <a:t>F</a:t>
            </a:r>
            <a:r>
              <a:rPr lang="ru-RU" dirty="0" err="1"/>
              <a:t>low</a:t>
            </a:r>
            <a:r>
              <a:rPr lang="en-US" dirty="0"/>
              <a:t>c</a:t>
            </a:r>
            <a:r>
              <a:rPr lang="ru-RU" dirty="0"/>
              <a:t>hart</a:t>
            </a:r>
          </a:p>
        </p:txBody>
      </p:sp>
      <p:pic>
        <p:nvPicPr>
          <p:cNvPr id="5" name="Picture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313" y="1255164"/>
            <a:ext cx="4205373" cy="5375399"/>
          </a:xfrm>
          <a:prstGeom prst="rect">
            <a:avLst/>
          </a:prstGeom>
          <a:noFill/>
          <a:ln>
            <a:noFill/>
          </a:ln>
          <a:effectLst>
            <a:glow rad="101600">
              <a:srgbClr val="009DBC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3817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Studio</a:t>
            </a:r>
            <a:r>
              <a:rPr lang="ru-RU" dirty="0"/>
              <a:t> сегодня</a:t>
            </a: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443412" y="901021"/>
            <a:ext cx="7569176" cy="489569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8F8F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DBC"/>
              </a:buClr>
              <a:buSzPct val="100000"/>
              <a:buNone/>
              <a:tabLst>
                <a:tab pos="449263" algn="l"/>
              </a:tabLst>
            </a:pPr>
            <a:r>
              <a:rPr lang="ru-RU" sz="2400" dirty="0">
                <a:solidFill>
                  <a:srgbClr val="00CAF2"/>
                </a:solidFill>
              </a:rPr>
              <a:t>Лидер российского рынка систем бизнес-моделирования:</a:t>
            </a:r>
          </a:p>
          <a:p>
            <a:pPr marL="449263" indent="-449263">
              <a:buClr>
                <a:srgbClr val="009DBC"/>
              </a:buClr>
              <a:buSzPct val="100000"/>
              <a:buBlip>
                <a:blip r:embed="rId2"/>
              </a:buBlip>
              <a:tabLst>
                <a:tab pos="449263" algn="l"/>
              </a:tabLst>
            </a:pPr>
            <a:r>
              <a:rPr lang="ru-RU" sz="1800" dirty="0"/>
              <a:t>19 лет на рынке</a:t>
            </a:r>
          </a:p>
          <a:p>
            <a:pPr marL="449263" indent="-449263">
              <a:buClr>
                <a:srgbClr val="009DBC"/>
              </a:buClr>
              <a:buSzPct val="100000"/>
              <a:buBlip>
                <a:blip r:embed="rId2"/>
              </a:buBlip>
              <a:tabLst>
                <a:tab pos="449263" algn="l"/>
              </a:tabLst>
            </a:pPr>
            <a:r>
              <a:rPr lang="ru-RU" sz="1800" dirty="0"/>
              <a:t>3000+ клиентов</a:t>
            </a:r>
          </a:p>
          <a:p>
            <a:pPr marL="449263" indent="-449263">
              <a:buClr>
                <a:srgbClr val="009DBC"/>
              </a:buClr>
              <a:buSzPct val="100000"/>
              <a:buBlip>
                <a:blip r:embed="rId2"/>
              </a:buBlip>
              <a:tabLst>
                <a:tab pos="449263" algn="l"/>
              </a:tabLst>
            </a:pPr>
            <a:r>
              <a:rPr lang="ru-RU" sz="1800" dirty="0"/>
              <a:t>60+ партнеров</a:t>
            </a:r>
          </a:p>
          <a:p>
            <a:pPr marL="449263" indent="-449263">
              <a:buClr>
                <a:srgbClr val="009DBC"/>
              </a:buClr>
              <a:buSzPct val="100000"/>
              <a:buBlip>
                <a:blip r:embed="rId2"/>
              </a:buBlip>
              <a:tabLst>
                <a:tab pos="449263" algn="l"/>
              </a:tabLst>
            </a:pPr>
            <a:r>
              <a:rPr lang="ru-RU" sz="1800" dirty="0"/>
              <a:t>180 партнерских вузов и бизнес-школ используют Business </a:t>
            </a:r>
            <a:r>
              <a:rPr lang="ru-RU" sz="1800" dirty="0" err="1"/>
              <a:t>Studio</a:t>
            </a:r>
            <a:r>
              <a:rPr lang="ru-RU" sz="1800" dirty="0"/>
              <a:t> для </a:t>
            </a:r>
            <a:br>
              <a:rPr lang="ru-RU" sz="1800" dirty="0"/>
            </a:br>
            <a:r>
              <a:rPr lang="ru-RU" sz="1800" dirty="0"/>
              <a:t>подготовки менеджеров, бизнес-аналитиков, ИТ-специалистов,</a:t>
            </a:r>
            <a:br>
              <a:rPr lang="ru-RU" sz="1800" dirty="0"/>
            </a:br>
            <a:r>
              <a:rPr lang="ru-RU" sz="1800" dirty="0"/>
              <a:t>специалистов СМК </a:t>
            </a:r>
          </a:p>
          <a:p>
            <a:pPr marL="449263" indent="-449263">
              <a:buClr>
                <a:srgbClr val="009DBC"/>
              </a:buClr>
              <a:buSzPct val="100000"/>
              <a:buBlip>
                <a:blip r:embed="rId2"/>
              </a:buBlip>
              <a:tabLst>
                <a:tab pos="449263" algn="l"/>
              </a:tabLst>
            </a:pPr>
            <a:r>
              <a:rPr lang="ru-RU" sz="1800" dirty="0"/>
              <a:t>15</a:t>
            </a:r>
            <a:r>
              <a:rPr lang="en-US" sz="1800" dirty="0"/>
              <a:t>00+ </a:t>
            </a:r>
            <a:r>
              <a:rPr lang="ru-RU" sz="1800" dirty="0"/>
              <a:t>участников профессионального сообщества бизнес-архитекторов и специалистов по организационному развитию </a:t>
            </a:r>
            <a:r>
              <a:rPr lang="en-US" sz="1800" dirty="0">
                <a:hlinkClick r:id="rId3"/>
              </a:rPr>
              <a:t>Business Studio for Professionals</a:t>
            </a:r>
            <a:endParaRPr lang="ru-RU" sz="1800" dirty="0"/>
          </a:p>
          <a:p>
            <a:pPr marL="449263" indent="-449263">
              <a:buClr>
                <a:srgbClr val="009DBC"/>
              </a:buClr>
              <a:buSzPct val="100000"/>
              <a:buBlip>
                <a:blip r:embed="rId2"/>
              </a:buBlip>
              <a:tabLst>
                <a:tab pos="449263" algn="l"/>
              </a:tabLst>
            </a:pPr>
            <a:r>
              <a:rPr lang="ru-RU" sz="1800" dirty="0"/>
              <a:t>Победы клиентов на </a:t>
            </a:r>
            <a:r>
              <a:rPr lang="ru-RU" sz="1800" dirty="0">
                <a:hlinkClick r:id="rId4"/>
              </a:rPr>
              <a:t>престижных конкурсах</a:t>
            </a:r>
            <a:r>
              <a:rPr lang="ru-RU" sz="1800" dirty="0"/>
              <a:t> в области </a:t>
            </a:r>
            <a:br>
              <a:rPr lang="ru-RU" sz="1800" dirty="0"/>
            </a:br>
            <a:r>
              <a:rPr lang="ru-RU" sz="1800" dirty="0"/>
              <a:t>процессного управления и организационного развития </a:t>
            </a:r>
          </a:p>
          <a:p>
            <a:pPr marL="0" indent="0">
              <a:buClr>
                <a:srgbClr val="009DBC"/>
              </a:buClr>
              <a:buSzPct val="100000"/>
              <a:buNone/>
              <a:tabLst>
                <a:tab pos="449263" algn="l"/>
              </a:tabLst>
            </a:pPr>
            <a:endParaRPr lang="ru-RU" sz="1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401" y="2558650"/>
            <a:ext cx="3911600" cy="43040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89" y="5469754"/>
            <a:ext cx="1552099" cy="10334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FBE433-007E-4257-9F9D-958B5F6490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47715" y="5918205"/>
            <a:ext cx="2251731" cy="59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11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Проектирование деятельности. Нотация </a:t>
            </a:r>
            <a:r>
              <a:rPr lang="en-US" dirty="0"/>
              <a:t>BPMN</a:t>
            </a:r>
            <a:endParaRPr lang="ru-RU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1ACEBC9-28E5-4F9E-8773-9C589B14A064}"/>
              </a:ext>
            </a:extLst>
          </p:cNvPr>
          <p:cNvGrpSpPr/>
          <p:nvPr/>
        </p:nvGrpSpPr>
        <p:grpSpPr>
          <a:xfrm>
            <a:off x="1966822" y="1231314"/>
            <a:ext cx="8517862" cy="5299334"/>
            <a:chOff x="1966822" y="1231314"/>
            <a:chExt cx="8517862" cy="5299334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BA719874-D31A-41A0-94C9-255BBADBA290}"/>
                </a:ext>
              </a:extLst>
            </p:cNvPr>
            <p:cNvSpPr/>
            <p:nvPr/>
          </p:nvSpPr>
          <p:spPr>
            <a:xfrm>
              <a:off x="1966822" y="1231314"/>
              <a:ext cx="8508337" cy="5289809"/>
            </a:xfrm>
            <a:prstGeom prst="rect">
              <a:avLst/>
            </a:prstGeom>
            <a:solidFill>
              <a:srgbClr val="FFFFFF"/>
            </a:solidFill>
            <a:effectLst>
              <a:glow rad="101600">
                <a:srgbClr val="009DBC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7ACD831D-CFF9-4CE4-80F5-A5D58CA6C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76347" y="1275651"/>
              <a:ext cx="8508337" cy="5254997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16610400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3412" y="197185"/>
            <a:ext cx="9009042" cy="563231"/>
          </a:xfrm>
        </p:spPr>
        <p:txBody>
          <a:bodyPr/>
          <a:lstStyle/>
          <a:p>
            <a:r>
              <a:rPr lang="ru-RU" dirty="0"/>
              <a:t>Проектирование деятельности. Нотация </a:t>
            </a:r>
            <a:r>
              <a:rPr lang="en-US" dirty="0"/>
              <a:t>EPC</a:t>
            </a:r>
            <a:endParaRPr lang="ru-RU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9F6B7DA-5A8C-45F6-BE53-2931A03164F7}"/>
              </a:ext>
            </a:extLst>
          </p:cNvPr>
          <p:cNvGrpSpPr/>
          <p:nvPr/>
        </p:nvGrpSpPr>
        <p:grpSpPr>
          <a:xfrm>
            <a:off x="3952875" y="823500"/>
            <a:ext cx="4286250" cy="5837315"/>
            <a:chOff x="3905250" y="823499"/>
            <a:chExt cx="4286250" cy="5837315"/>
          </a:xfrm>
          <a:effectLst>
            <a:glow rad="127000">
              <a:srgbClr val="009DBC">
                <a:alpha val="40000"/>
              </a:srgbClr>
            </a:glow>
          </a:effectLst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63A378F-D36E-4B5B-A32B-5135A786EC11}"/>
                </a:ext>
              </a:extLst>
            </p:cNvPr>
            <p:cNvSpPr/>
            <p:nvPr/>
          </p:nvSpPr>
          <p:spPr>
            <a:xfrm>
              <a:off x="3905250" y="823499"/>
              <a:ext cx="4286250" cy="5837315"/>
            </a:xfrm>
            <a:prstGeom prst="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7B92E70-49F9-4534-8710-34210D936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43069" y="1067095"/>
              <a:ext cx="3366188" cy="54672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0160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D2EB56-3818-47A1-BF39-175AC81A1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99" y="832571"/>
            <a:ext cx="7472456" cy="5513590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B8943E50-15E4-4BA2-B48C-CF16D1377E39}"/>
              </a:ext>
            </a:extLst>
          </p:cNvPr>
          <p:cNvSpPr txBox="1">
            <a:spLocks/>
          </p:cNvSpPr>
          <p:nvPr/>
        </p:nvSpPr>
        <p:spPr>
          <a:xfrm>
            <a:off x="707571" y="197185"/>
            <a:ext cx="8893629" cy="5632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baseline="0">
                <a:solidFill>
                  <a:schemeClr val="tx1"/>
                </a:solidFill>
                <a:latin typeface="PT Sans" panose="020B0503020203020204" pitchFamily="34" charset="-52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CAF2"/>
                </a:solidFill>
              </a:rPr>
              <a:t>Проектирование деятельности.</a:t>
            </a:r>
            <a:r>
              <a:rPr lang="en-US" dirty="0">
                <a:solidFill>
                  <a:srgbClr val="00CAF2"/>
                </a:solidFill>
              </a:rPr>
              <a:t> </a:t>
            </a:r>
            <a:r>
              <a:rPr lang="ru-RU" dirty="0">
                <a:solidFill>
                  <a:srgbClr val="00CAF2"/>
                </a:solidFill>
              </a:rPr>
              <a:t>Нотация </a:t>
            </a:r>
            <a:r>
              <a:rPr lang="en-US" dirty="0">
                <a:solidFill>
                  <a:srgbClr val="00CAF2"/>
                </a:solidFill>
              </a:rPr>
              <a:t>VAD</a:t>
            </a:r>
            <a:endParaRPr lang="ru-RU" dirty="0">
              <a:solidFill>
                <a:srgbClr val="00CAF2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0209E5C-C68A-440D-995E-9DCBB1D0585D}"/>
              </a:ext>
            </a:extLst>
          </p:cNvPr>
          <p:cNvGrpSpPr/>
          <p:nvPr/>
        </p:nvGrpSpPr>
        <p:grpSpPr>
          <a:xfrm>
            <a:off x="2576944" y="2023518"/>
            <a:ext cx="8385459" cy="4637297"/>
            <a:chOff x="1712068" y="1089498"/>
            <a:chExt cx="9212094" cy="4980562"/>
          </a:xfrm>
          <a:effectLst>
            <a:glow rad="127000">
              <a:srgbClr val="009DBC">
                <a:alpha val="40000"/>
              </a:srgbClr>
            </a:glow>
          </a:effectLst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8B3C116F-608D-48CF-B665-1D13D58E0D6D}"/>
                </a:ext>
              </a:extLst>
            </p:cNvPr>
            <p:cNvSpPr/>
            <p:nvPr/>
          </p:nvSpPr>
          <p:spPr>
            <a:xfrm>
              <a:off x="1712068" y="1089498"/>
              <a:ext cx="9212094" cy="4980562"/>
            </a:xfrm>
            <a:prstGeom prst="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31149C77-6A2D-4AC8-97FE-E257DBB52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45532" y="1347947"/>
              <a:ext cx="8767864" cy="45881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073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4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B8943E50-15E4-4BA2-B48C-CF16D1377E39}"/>
              </a:ext>
            </a:extLst>
          </p:cNvPr>
          <p:cNvSpPr txBox="1">
            <a:spLocks/>
          </p:cNvSpPr>
          <p:nvPr/>
        </p:nvSpPr>
        <p:spPr>
          <a:xfrm>
            <a:off x="707571" y="197185"/>
            <a:ext cx="8893629" cy="5632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baseline="0">
                <a:solidFill>
                  <a:schemeClr val="tx1"/>
                </a:solidFill>
                <a:latin typeface="PT Sans" panose="020B0503020203020204" pitchFamily="34" charset="-52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CAF2"/>
                </a:solidFill>
              </a:rPr>
              <a:t>Проектирование деятельности.</a:t>
            </a:r>
            <a:r>
              <a:rPr lang="en-US" dirty="0">
                <a:solidFill>
                  <a:srgbClr val="00CAF2"/>
                </a:solidFill>
              </a:rPr>
              <a:t> </a:t>
            </a:r>
            <a:r>
              <a:rPr lang="ru-RU" dirty="0">
                <a:solidFill>
                  <a:srgbClr val="00CAF2"/>
                </a:solidFill>
              </a:rPr>
              <a:t>Нотация </a:t>
            </a:r>
            <a:r>
              <a:rPr lang="en-US" dirty="0">
                <a:solidFill>
                  <a:srgbClr val="00CAF2"/>
                </a:solidFill>
              </a:rPr>
              <a:t>FAD</a:t>
            </a:r>
            <a:endParaRPr lang="ru-RU" dirty="0">
              <a:solidFill>
                <a:srgbClr val="00CAF2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C23EF32-A82E-430A-9CD8-9503479685D5}"/>
              </a:ext>
            </a:extLst>
          </p:cNvPr>
          <p:cNvGrpSpPr/>
          <p:nvPr/>
        </p:nvGrpSpPr>
        <p:grpSpPr>
          <a:xfrm>
            <a:off x="1544129" y="1190445"/>
            <a:ext cx="9394166" cy="5126090"/>
            <a:chOff x="1785669" y="1293962"/>
            <a:chExt cx="9394166" cy="5126090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AF526EF-83A9-487A-B90A-FC4F935B08DC}"/>
                </a:ext>
              </a:extLst>
            </p:cNvPr>
            <p:cNvSpPr/>
            <p:nvPr/>
          </p:nvSpPr>
          <p:spPr>
            <a:xfrm>
              <a:off x="1785669" y="1293962"/>
              <a:ext cx="9394166" cy="5126090"/>
            </a:xfrm>
            <a:prstGeom prst="rect">
              <a:avLst/>
            </a:prstGeom>
            <a:solidFill>
              <a:srgbClr val="FFFFFF"/>
            </a:solidFill>
            <a:effectLst>
              <a:glow rad="127000">
                <a:srgbClr val="009DBC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2106FDE-7036-487E-8382-C6AD85896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8144" y="1481407"/>
              <a:ext cx="8269227" cy="4827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98536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Проектирование деятельности</a:t>
            </a: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AE6A1BAC-998D-4AA9-8863-2BAB835E8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43" y="1619786"/>
            <a:ext cx="5072311" cy="3816426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67FAE487-0C63-46D6-BEF7-599AF7753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83" y="2405671"/>
            <a:ext cx="5389331" cy="4054953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48FEBD6-DAA5-4163-9648-75E94A3D5A66}"/>
              </a:ext>
            </a:extLst>
          </p:cNvPr>
          <p:cNvSpPr/>
          <p:nvPr/>
        </p:nvSpPr>
        <p:spPr>
          <a:xfrm>
            <a:off x="443412" y="869347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CAF2"/>
                </a:solidFill>
              </a:rPr>
              <a:t>Окно свойств процесса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92CF69-9219-4847-BEBE-07AE7C7FF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2214" y="1822531"/>
            <a:ext cx="3737172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3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Проектирование деятельности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4294967295"/>
          </p:nvPr>
        </p:nvSpPr>
        <p:spPr>
          <a:xfrm>
            <a:off x="8830680" y="1772962"/>
            <a:ext cx="3170237" cy="3910013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>
                <a:solidFill>
                  <a:srgbClr val="F8F8F8"/>
                </a:solidFill>
              </a:rPr>
              <a:t>Справочник «Функциональные объекты» служит для хранения информации о физических и информационных объектах, с которыми работает организация. Объекты ассоциируются со стрелками на диаграммах </a:t>
            </a:r>
            <a:r>
              <a:rPr lang="en-US" dirty="0">
                <a:solidFill>
                  <a:srgbClr val="F8F8F8"/>
                </a:solidFill>
              </a:rPr>
              <a:t>IDEF</a:t>
            </a:r>
            <a:r>
              <a:rPr lang="ru-RU" dirty="0">
                <a:solidFill>
                  <a:srgbClr val="F8F8F8"/>
                </a:solidFill>
              </a:rPr>
              <a:t>0, </a:t>
            </a:r>
            <a:r>
              <a:rPr lang="en-US" dirty="0">
                <a:solidFill>
                  <a:srgbClr val="F8F8F8"/>
                </a:solidFill>
              </a:rPr>
              <a:t>Basic Flowchart</a:t>
            </a:r>
            <a:r>
              <a:rPr lang="ru-RU" dirty="0">
                <a:solidFill>
                  <a:srgbClr val="F8F8F8"/>
                </a:solidFill>
              </a:rPr>
              <a:t> или </a:t>
            </a:r>
            <a:r>
              <a:rPr lang="en-US" dirty="0">
                <a:solidFill>
                  <a:srgbClr val="F8F8F8"/>
                </a:solidFill>
              </a:rPr>
              <a:t>Cross-functional Flowchart</a:t>
            </a:r>
            <a:r>
              <a:rPr lang="ru-RU" dirty="0">
                <a:solidFill>
                  <a:srgbClr val="F8F8F8"/>
                </a:solidFill>
              </a:rPr>
              <a:t> или размещаются как самостоятельные элементы на диаграммах </a:t>
            </a:r>
            <a:r>
              <a:rPr lang="en-US" dirty="0">
                <a:solidFill>
                  <a:srgbClr val="F8F8F8"/>
                </a:solidFill>
              </a:rPr>
              <a:t>BPMN</a:t>
            </a:r>
            <a:r>
              <a:rPr lang="ru-RU" dirty="0">
                <a:solidFill>
                  <a:srgbClr val="F8F8F8"/>
                </a:solidFill>
              </a:rPr>
              <a:t> и </a:t>
            </a:r>
            <a:r>
              <a:rPr lang="en-US" dirty="0">
                <a:solidFill>
                  <a:srgbClr val="F8F8F8"/>
                </a:solidFill>
              </a:rPr>
              <a:t>EPC</a:t>
            </a:r>
            <a:r>
              <a:rPr lang="ru-RU" dirty="0">
                <a:solidFill>
                  <a:srgbClr val="F8F8F8"/>
                </a:solidFill>
              </a:rPr>
              <a:t>. Для функциональных объектов справочника «Документы» можно определить атрибуты, приложить файл с шаблоном документа.</a:t>
            </a:r>
          </a:p>
          <a:p>
            <a:pPr>
              <a:lnSpc>
                <a:spcPct val="120000"/>
              </a:lnSpc>
            </a:pPr>
            <a:endParaRPr lang="ru-RU" dirty="0"/>
          </a:p>
          <a:p>
            <a:pPr>
              <a:lnSpc>
                <a:spcPct val="120000"/>
              </a:lnSpc>
            </a:pPr>
            <a:endParaRPr lang="ru-RU" dirty="0"/>
          </a:p>
          <a:p>
            <a:pPr>
              <a:lnSpc>
                <a:spcPct val="120000"/>
              </a:lnSpc>
            </a:pP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FABBD70-4EEE-48F6-A826-D681F12E2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59" y="1692589"/>
            <a:ext cx="2107660" cy="4092146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0C195D3C-2B5B-4CE1-B85A-AD0C14A4E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127" y="1671204"/>
            <a:ext cx="5489293" cy="4113531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45E064-541A-4400-A184-E6CE794900BF}"/>
              </a:ext>
            </a:extLst>
          </p:cNvPr>
          <p:cNvSpPr/>
          <p:nvPr/>
        </p:nvSpPr>
        <p:spPr>
          <a:xfrm>
            <a:off x="443412" y="869347"/>
            <a:ext cx="57599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CAF2"/>
                </a:solidFill>
              </a:rPr>
              <a:t>Справочник «Функциональные объекты» </a:t>
            </a:r>
          </a:p>
        </p:txBody>
      </p:sp>
    </p:spTree>
    <p:extLst>
      <p:ext uri="{BB962C8B-B14F-4D97-AF65-F5344CB8AC3E}">
        <p14:creationId xmlns:p14="http://schemas.microsoft.com/office/powerpoint/2010/main" val="1624253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Проектирование организационной структуры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4294967295"/>
          </p:nvPr>
        </p:nvSpPr>
        <p:spPr>
          <a:xfrm>
            <a:off x="443412" y="1510507"/>
            <a:ext cx="3095625" cy="391001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F8F8F8"/>
                </a:solidFill>
              </a:rPr>
              <a:t>Возможности:</a:t>
            </a:r>
            <a:endParaRPr lang="ru-RU" dirty="0">
              <a:solidFill>
                <a:srgbClr val="F8F8F8"/>
              </a:solidFill>
            </a:endParaRPr>
          </a:p>
          <a:p>
            <a:pPr marL="285750" lvl="0" indent="-285750">
              <a:lnSpc>
                <a:spcPct val="110000"/>
              </a:lnSpc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2600" dirty="0">
                <a:solidFill>
                  <a:srgbClr val="F8F8F8"/>
                </a:solidFill>
              </a:rPr>
              <a:t>Формирование иерархии подразделений и должностей в справочнике «Оргединицы» или с помощью организационной диаграммы.</a:t>
            </a:r>
          </a:p>
          <a:p>
            <a:pPr marL="285750" lvl="0" indent="-285750">
              <a:lnSpc>
                <a:spcPct val="110000"/>
              </a:lnSpc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2600" dirty="0">
                <a:solidFill>
                  <a:srgbClr val="F8F8F8"/>
                </a:solidFill>
              </a:rPr>
              <a:t>Поддержка 5 типов </a:t>
            </a:r>
            <a:r>
              <a:rPr lang="ru-RU" sz="2600" dirty="0" err="1">
                <a:solidFill>
                  <a:srgbClr val="F8F8F8"/>
                </a:solidFill>
              </a:rPr>
              <a:t>оргединиц</a:t>
            </a:r>
            <a:r>
              <a:rPr lang="ru-RU" sz="2600" dirty="0">
                <a:solidFill>
                  <a:srgbClr val="F8F8F8"/>
                </a:solidFill>
              </a:rPr>
              <a:t>: Подразделение, Должность, Внешняя оргединица, Роль, Группа оргединиц.</a:t>
            </a:r>
          </a:p>
          <a:p>
            <a:endParaRPr lang="ru-RU" dirty="0">
              <a:solidFill>
                <a:srgbClr val="F8F8F8"/>
              </a:solidFill>
            </a:endParaRPr>
          </a:p>
          <a:p>
            <a:endParaRPr lang="ru-RU" dirty="0">
              <a:solidFill>
                <a:srgbClr val="F8F8F8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31CEF4-A3BB-457D-8245-030035AB8E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255" y="1460686"/>
            <a:ext cx="7983472" cy="3249860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772749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89829D4-E22B-4153-804A-D8CF8DDF3C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B5F88EA5-CB78-4B79-8F2E-A9A576512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Проектирование ИТ-архитектуры.</a:t>
            </a:r>
            <a:br>
              <a:rPr lang="ru-RU" dirty="0"/>
            </a:br>
            <a:r>
              <a:rPr lang="ru-RU" dirty="0"/>
              <a:t>Язык </a:t>
            </a:r>
            <a:r>
              <a:rPr lang="en-US" dirty="0"/>
              <a:t>ArchiMate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36AF662-6EC4-4F9F-A0C4-D70C23B15C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902" y="1434254"/>
            <a:ext cx="4923767" cy="3551409"/>
          </a:xfrm>
          <a:prstGeom prst="rect">
            <a:avLst/>
          </a:prstGeom>
          <a:effectLst>
            <a:glow rad="127000">
              <a:srgbClr val="009DBC">
                <a:alpha val="40000"/>
              </a:srgbClr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01A6D3-73BD-456D-83C2-011E74DF9A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614" y="2813533"/>
            <a:ext cx="6565391" cy="3456353"/>
          </a:xfrm>
          <a:prstGeom prst="rect">
            <a:avLst/>
          </a:prstGeom>
          <a:effectLst>
            <a:glow rad="127000">
              <a:srgbClr val="009DBC">
                <a:alpha val="40000"/>
              </a:srgbClr>
            </a:glow>
          </a:effectLst>
        </p:spPr>
      </p:pic>
      <p:sp>
        <p:nvSpPr>
          <p:cNvPr id="9" name="Текст 1">
            <a:extLst>
              <a:ext uri="{FF2B5EF4-FFF2-40B4-BE49-F238E27FC236}">
                <a16:creationId xmlns:a16="http://schemas.microsoft.com/office/drawing/2014/main" id="{CC65EFC1-B883-47BB-9593-13C00147D2BC}"/>
              </a:ext>
            </a:extLst>
          </p:cNvPr>
          <p:cNvSpPr txBox="1">
            <a:spLocks/>
          </p:cNvSpPr>
          <p:nvPr/>
        </p:nvSpPr>
        <p:spPr>
          <a:xfrm>
            <a:off x="658210" y="1396031"/>
            <a:ext cx="2918110" cy="48738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t">
              <a:buNone/>
            </a:pPr>
            <a:r>
              <a:rPr lang="ru-RU" sz="1800" dirty="0">
                <a:solidFill>
                  <a:srgbClr val="F8F8F8"/>
                </a:solidFill>
              </a:rPr>
              <a:t>Язык </a:t>
            </a:r>
            <a:r>
              <a:rPr lang="ru-RU" sz="1800" dirty="0" err="1">
                <a:solidFill>
                  <a:srgbClr val="F8F8F8"/>
                </a:solidFill>
              </a:rPr>
              <a:t>ArchiMate</a:t>
            </a:r>
            <a:r>
              <a:rPr lang="ru-RU" sz="1800" dirty="0">
                <a:solidFill>
                  <a:srgbClr val="F8F8F8"/>
                </a:solidFill>
              </a:rPr>
              <a:t> поддерживает методологию TOGAF и предназначен для моделирования корпоративной архитектуры.</a:t>
            </a:r>
            <a:br>
              <a:rPr lang="ru-RU" sz="1800" dirty="0">
                <a:solidFill>
                  <a:srgbClr val="F8F8F8"/>
                </a:solidFill>
              </a:rPr>
            </a:br>
            <a:endParaRPr lang="ru-RU" sz="1800" dirty="0">
              <a:solidFill>
                <a:srgbClr val="F8F8F8"/>
              </a:solidFill>
            </a:endParaRPr>
          </a:p>
          <a:p>
            <a:pPr marL="0" indent="0" fontAlgn="t">
              <a:buNone/>
            </a:pPr>
            <a:r>
              <a:rPr lang="ru-RU" sz="1800" dirty="0">
                <a:solidFill>
                  <a:srgbClr val="F8F8F8"/>
                </a:solidFill>
              </a:rPr>
              <a:t>Описание языка на сайте ассоциации </a:t>
            </a:r>
            <a:r>
              <a:rPr lang="ru-RU" sz="1800" dirty="0" err="1">
                <a:solidFill>
                  <a:srgbClr val="F8F8F8"/>
                </a:solidFill>
              </a:rPr>
              <a:t>The</a:t>
            </a:r>
            <a:r>
              <a:rPr lang="ru-RU" sz="1800" dirty="0">
                <a:solidFill>
                  <a:srgbClr val="F8F8F8"/>
                </a:solidFill>
              </a:rPr>
              <a:t> </a:t>
            </a:r>
            <a:r>
              <a:rPr lang="ru-RU" sz="1800" dirty="0" err="1">
                <a:solidFill>
                  <a:srgbClr val="F8F8F8"/>
                </a:solidFill>
              </a:rPr>
              <a:t>Open</a:t>
            </a:r>
            <a:r>
              <a:rPr lang="ru-RU" sz="1800" dirty="0">
                <a:solidFill>
                  <a:srgbClr val="F8F8F8"/>
                </a:solidFill>
              </a:rPr>
              <a:t> </a:t>
            </a:r>
            <a:r>
              <a:rPr lang="ru-RU" sz="1800" dirty="0" err="1">
                <a:solidFill>
                  <a:srgbClr val="F8F8F8"/>
                </a:solidFill>
              </a:rPr>
              <a:t>Group</a:t>
            </a:r>
            <a:r>
              <a:rPr lang="ru-RU" sz="1800" dirty="0">
                <a:solidFill>
                  <a:srgbClr val="F8F8F8"/>
                </a:solidFill>
              </a:rPr>
              <a:t>:</a:t>
            </a:r>
            <a:br>
              <a:rPr lang="ru-RU" sz="1800" dirty="0">
                <a:solidFill>
                  <a:srgbClr val="F8F8F8"/>
                </a:solidFill>
              </a:rPr>
            </a:br>
            <a:r>
              <a:rPr lang="ru-RU" sz="1800" dirty="0">
                <a:solidFill>
                  <a:srgbClr val="00CAF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https://pubs.opengroup.org/architecture/archimate32-doc.singlepage/</a:t>
            </a:r>
            <a:endParaRPr lang="ru-RU" sz="1800" dirty="0">
              <a:solidFill>
                <a:srgbClr val="00CAF2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796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0958DD9-962B-41CA-8F03-5489487BD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74" y="2208858"/>
            <a:ext cx="2892589" cy="4407392"/>
          </a:xfrm>
          <a:prstGeom prst="rect">
            <a:avLst/>
          </a:prstGeom>
          <a:effectLst>
            <a:glow rad="127000">
              <a:srgbClr val="009DBC">
                <a:alpha val="40000"/>
              </a:srgbClr>
            </a:glo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Проектирование архитектуры приложений и структуры данных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4294967295"/>
          </p:nvPr>
        </p:nvSpPr>
        <p:spPr>
          <a:xfrm>
            <a:off x="707572" y="1523200"/>
            <a:ext cx="8869363" cy="10334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FFFFFF"/>
                </a:solidFill>
              </a:rPr>
              <a:t>Шаг 1. Установление соответствия между процессом и поддерживающими его функциями информационной системы.</a:t>
            </a:r>
            <a:endParaRPr lang="en-US" sz="1800" dirty="0">
              <a:solidFill>
                <a:srgbClr val="FFFFFF"/>
              </a:solidFill>
            </a:endParaRPr>
          </a:p>
          <a:p>
            <a:endParaRPr lang="ru-RU" sz="1800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F8017A-0100-4D5D-A94C-398694C5A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904" y="2208858"/>
            <a:ext cx="7565524" cy="4407392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17" name="Arc 16">
            <a:extLst>
              <a:ext uri="{FF2B5EF4-FFF2-40B4-BE49-F238E27FC236}">
                <a16:creationId xmlns:a16="http://schemas.microsoft.com/office/drawing/2014/main" id="{BC6895C2-8961-4597-98EE-DE067278DE2B}"/>
              </a:ext>
            </a:extLst>
          </p:cNvPr>
          <p:cNvSpPr/>
          <p:nvPr/>
        </p:nvSpPr>
        <p:spPr>
          <a:xfrm>
            <a:off x="3036570" y="4465894"/>
            <a:ext cx="5875020" cy="1177360"/>
          </a:xfrm>
          <a:prstGeom prst="arc">
            <a:avLst>
              <a:gd name="adj1" fmla="val 10836528"/>
              <a:gd name="adj2" fmla="val 21432692"/>
            </a:avLst>
          </a:prstGeom>
          <a:ln w="57150">
            <a:solidFill>
              <a:srgbClr val="009DB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8267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Проектирование архитектуры приложений и структуры данных</a:t>
            </a:r>
          </a:p>
        </p:txBody>
      </p:sp>
      <p:sp>
        <p:nvSpPr>
          <p:cNvPr id="8" name="Текст 1">
            <a:extLst>
              <a:ext uri="{FF2B5EF4-FFF2-40B4-BE49-F238E27FC236}">
                <a16:creationId xmlns:a16="http://schemas.microsoft.com/office/drawing/2014/main" id="{E134EF6E-4E32-4D31-AF18-DB067F34AC54}"/>
              </a:ext>
            </a:extLst>
          </p:cNvPr>
          <p:cNvSpPr txBox="1">
            <a:spLocks/>
          </p:cNvSpPr>
          <p:nvPr/>
        </p:nvSpPr>
        <p:spPr>
          <a:xfrm>
            <a:off x="863181" y="1449840"/>
            <a:ext cx="3449450" cy="6874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None/>
              <a:tabLst/>
              <a:defRPr sz="1800" kern="1200" baseline="0">
                <a:solidFill>
                  <a:srgbClr val="F8F8F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Шаг 2. Описание информационных сущностей и их атрибутов.</a:t>
            </a:r>
          </a:p>
          <a:p>
            <a:endParaRPr lang="ru-RU" dirty="0"/>
          </a:p>
        </p:txBody>
      </p:sp>
      <p:sp>
        <p:nvSpPr>
          <p:cNvPr id="9" name="Текст 1">
            <a:extLst>
              <a:ext uri="{FF2B5EF4-FFF2-40B4-BE49-F238E27FC236}">
                <a16:creationId xmlns:a16="http://schemas.microsoft.com/office/drawing/2014/main" id="{E02AB764-9718-4091-8797-704A48155555}"/>
              </a:ext>
            </a:extLst>
          </p:cNvPr>
          <p:cNvSpPr txBox="1">
            <a:spLocks/>
          </p:cNvSpPr>
          <p:nvPr/>
        </p:nvSpPr>
        <p:spPr>
          <a:xfrm>
            <a:off x="6096000" y="1295089"/>
            <a:ext cx="5708073" cy="116632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None/>
              <a:tabLst/>
              <a:defRPr sz="1800" kern="1200" baseline="0">
                <a:solidFill>
                  <a:srgbClr val="F8F8F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Шаг 3. Установление связи между процессами и информационными сущностями</a:t>
            </a:r>
            <a:r>
              <a:rPr lang="en-US" dirty="0"/>
              <a:t> (</a:t>
            </a:r>
            <a:r>
              <a:rPr lang="ru-RU" dirty="0"/>
              <a:t>входы-выходы процессов). Описание операций над сущностями по методу </a:t>
            </a:r>
            <a:r>
              <a:rPr lang="en-US" dirty="0"/>
              <a:t>CRUD (Create-Read-Update</a:t>
            </a:r>
            <a:r>
              <a:rPr lang="ru-RU" dirty="0"/>
              <a:t>-</a:t>
            </a:r>
            <a:r>
              <a:rPr lang="en-US" dirty="0"/>
              <a:t>Delete).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54B806-AF49-466C-A0B9-439B4DD31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81" y="2564605"/>
            <a:ext cx="4763395" cy="4096210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E5C77F-B3BC-4E83-831E-96F2AF381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109" y="2564605"/>
            <a:ext cx="3592945" cy="4101215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236733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89829D4-E22B-4153-804A-D8CF8DDF3C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17B8337-B036-4A70-AD82-6C7B2F845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412" y="197185"/>
            <a:ext cx="8387268" cy="1034129"/>
          </a:xfrm>
        </p:spPr>
        <p:txBody>
          <a:bodyPr/>
          <a:lstStyle/>
          <a:p>
            <a:r>
              <a:rPr lang="ru-RU" dirty="0"/>
              <a:t>Истории успеха пользователей </a:t>
            </a:r>
            <a:br>
              <a:rPr lang="ru-RU" dirty="0"/>
            </a:br>
            <a:r>
              <a:rPr lang="en-US" dirty="0"/>
              <a:t>Business Studio</a:t>
            </a:r>
            <a:endParaRPr lang="ru-RU" dirty="0"/>
          </a:p>
        </p:txBody>
      </p:sp>
      <p:sp>
        <p:nvSpPr>
          <p:cNvPr id="9" name="Прямоугольник с одним скругленным углом 8"/>
          <p:cNvSpPr/>
          <p:nvPr/>
        </p:nvSpPr>
        <p:spPr>
          <a:xfrm>
            <a:off x="527895" y="4352379"/>
            <a:ext cx="5354756" cy="1727480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fontAlgn="t"/>
            <a:r>
              <a:rPr lang="ru-RU" sz="1400" b="1" dirty="0">
                <a:solidFill>
                  <a:srgbClr val="FFFFFF"/>
                </a:solidFill>
              </a:rPr>
              <a:t>ООО «КОМОС ГРУПП»</a:t>
            </a:r>
            <a:endParaRPr lang="en-US" sz="1400" b="1" dirty="0">
              <a:solidFill>
                <a:srgbClr val="FFFFFF"/>
              </a:solidFill>
            </a:endParaRPr>
          </a:p>
          <a:p>
            <a:pPr fontAlgn="t"/>
            <a:endParaRPr lang="ru-RU" sz="1100" dirty="0">
              <a:solidFill>
                <a:srgbClr val="FFFFFF"/>
              </a:solidFill>
            </a:endParaRPr>
          </a:p>
          <a:p>
            <a:pPr marL="173038" indent="-173038" fontAlgn="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FFFF"/>
                </a:solidFill>
              </a:rPr>
              <a:t>Описано более 2 тысяч процессов.</a:t>
            </a:r>
          </a:p>
          <a:p>
            <a:pPr marL="173038" indent="-173038" fontAlgn="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FFFF"/>
                </a:solidFill>
              </a:rPr>
              <a:t>Трансформация HR ОЦО реализована за 8 месяцев вместо ожидаемого года.</a:t>
            </a:r>
          </a:p>
          <a:p>
            <a:pPr marL="173038" indent="-173038" fontAlgn="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FFFF"/>
                </a:solidFill>
              </a:rPr>
              <a:t>Сэкономлено порядка 18 млн. руб. благодаря выделению HR ОЦО.</a:t>
            </a:r>
          </a:p>
          <a:p>
            <a:pPr marL="809625" fontAlgn="t">
              <a:spcBef>
                <a:spcPts val="600"/>
              </a:spcBef>
            </a:pPr>
            <a:br>
              <a:rPr lang="ru-RU" sz="1100" i="1" dirty="0">
                <a:solidFill>
                  <a:srgbClr val="F8F8F8"/>
                </a:solidFill>
              </a:rPr>
            </a:br>
            <a:r>
              <a:rPr lang="ru-RU" sz="1100" i="1" dirty="0">
                <a:solidFill>
                  <a:srgbClr val="F8F8F8"/>
                </a:solidFill>
              </a:rPr>
              <a:t> Приз «За настойчивость в достижении процессного совершенства» конкурса «ВРМ-проект года’2023»</a:t>
            </a:r>
            <a:endParaRPr lang="ru-RU" sz="1100" dirty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3412" y="1301202"/>
            <a:ext cx="108990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449263" algn="l"/>
              </a:tabLst>
            </a:pPr>
            <a:r>
              <a:rPr lang="ru-RU" dirty="0">
                <a:solidFill>
                  <a:srgbClr val="FFFFFF"/>
                </a:solidFill>
              </a:rPr>
              <a:t>Наши клиенты демонстрируют высокие результы в выступлениях на профессиональных конкурсах и публикациях:</a:t>
            </a:r>
          </a:p>
        </p:txBody>
      </p:sp>
      <p:sp>
        <p:nvSpPr>
          <p:cNvPr id="2" name="Прямоугольник с одним скругленным углом 1"/>
          <p:cNvSpPr/>
          <p:nvPr/>
        </p:nvSpPr>
        <p:spPr>
          <a:xfrm>
            <a:off x="527119" y="2113274"/>
            <a:ext cx="5368585" cy="1995451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fontAlgn="t"/>
            <a:r>
              <a:rPr lang="ru-RU" sz="1400" b="1" dirty="0">
                <a:solidFill>
                  <a:srgbClr val="FFFFFF"/>
                </a:solidFill>
              </a:rPr>
              <a:t>ПАО «Промсвязьбанк»</a:t>
            </a:r>
            <a:endParaRPr lang="en-US" sz="1400" b="1" dirty="0">
              <a:solidFill>
                <a:srgbClr val="FFFFFF"/>
              </a:solidFill>
            </a:endParaRPr>
          </a:p>
          <a:p>
            <a:pPr fontAlgn="t"/>
            <a:endParaRPr lang="ru-RU" sz="1100" dirty="0">
              <a:solidFill>
                <a:srgbClr val="FFFFFF"/>
              </a:solidFill>
            </a:endParaRPr>
          </a:p>
          <a:p>
            <a:pPr marL="171450" lvl="0" indent="-171450" fontAlgn="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FFFF"/>
                </a:solidFill>
              </a:rPr>
              <a:t>По процессу «Открытие точек продаж» регламентированы сроки исполнения этапов процесса, сокращена длительность исполнения процесса на 30%.</a:t>
            </a:r>
          </a:p>
          <a:p>
            <a:pPr marL="171450" lvl="0" indent="-171450" fontAlgn="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FFFF"/>
                </a:solidFill>
              </a:rPr>
              <a:t>По процессу «Ипотека» достигнут экономический эффект от централизации функции - 20%, производительность увеличена в 2,5 раза.</a:t>
            </a:r>
          </a:p>
          <a:p>
            <a:pPr fontAlgn="t"/>
            <a:endParaRPr lang="ru-RU" sz="1100" dirty="0">
              <a:solidFill>
                <a:srgbClr val="FFFFFF"/>
              </a:solidFill>
            </a:endParaRPr>
          </a:p>
          <a:p>
            <a:pPr marL="985838" fontAlgn="t"/>
            <a:br>
              <a:rPr lang="en-US" sz="1100" i="1" dirty="0">
                <a:solidFill>
                  <a:srgbClr val="F8F8F8"/>
                </a:solidFill>
              </a:rPr>
            </a:br>
            <a:r>
              <a:rPr lang="ru-RU" sz="1100" i="1" dirty="0">
                <a:solidFill>
                  <a:srgbClr val="F8F8F8"/>
                </a:solidFill>
              </a:rPr>
              <a:t>Победитель конкурса «ВРМ-проект года’2023», обладатель специального приза Роскачества.</a:t>
            </a:r>
            <a:endParaRPr lang="ru-RU" sz="1100" dirty="0">
              <a:solidFill>
                <a:srgbClr val="FFFFFF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844426E-8314-45BE-8DBC-D87141D02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21" y="5470961"/>
            <a:ext cx="671212" cy="446908"/>
          </a:xfrm>
          <a:prstGeom prst="rect">
            <a:avLst/>
          </a:prstGeom>
        </p:spPr>
      </p:pic>
      <p:pic>
        <p:nvPicPr>
          <p:cNvPr id="13" name="Рисунок 16">
            <a:extLst>
              <a:ext uri="{FF2B5EF4-FFF2-40B4-BE49-F238E27FC236}">
                <a16:creationId xmlns:a16="http://schemas.microsoft.com/office/drawing/2014/main" id="{0C874503-8BC4-46F1-B2F2-71CAA9ADE6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21" y="3429000"/>
            <a:ext cx="671212" cy="446908"/>
          </a:xfrm>
          <a:prstGeom prst="rect">
            <a:avLst/>
          </a:prstGeom>
        </p:spPr>
      </p:pic>
      <p:sp>
        <p:nvSpPr>
          <p:cNvPr id="16" name="Прямоугольник с одним скругленным углом 1">
            <a:extLst>
              <a:ext uri="{FF2B5EF4-FFF2-40B4-BE49-F238E27FC236}">
                <a16:creationId xmlns:a16="http://schemas.microsoft.com/office/drawing/2014/main" id="{02B680A1-1F01-40EE-9F7C-8E09E1DCA046}"/>
              </a:ext>
            </a:extLst>
          </p:cNvPr>
          <p:cNvSpPr/>
          <p:nvPr/>
        </p:nvSpPr>
        <p:spPr>
          <a:xfrm>
            <a:off x="6195122" y="2127783"/>
            <a:ext cx="5564756" cy="1980942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fontAlgn="t"/>
            <a:r>
              <a:rPr lang="ru-RU" sz="1400" b="1" dirty="0">
                <a:solidFill>
                  <a:srgbClr val="FFFFFF"/>
                </a:solidFill>
              </a:rPr>
              <a:t>ПАО «Микрон»</a:t>
            </a:r>
            <a:endParaRPr lang="en-US" sz="1400" b="1" dirty="0">
              <a:solidFill>
                <a:srgbClr val="FFFFFF"/>
              </a:solidFill>
            </a:endParaRPr>
          </a:p>
          <a:p>
            <a:pPr fontAlgn="t"/>
            <a:endParaRPr lang="ru-RU" sz="1100" dirty="0">
              <a:solidFill>
                <a:srgbClr val="FFFFFF"/>
              </a:solidFill>
            </a:endParaRPr>
          </a:p>
          <a:p>
            <a:pPr marL="171450" lvl="0" indent="-171450" fontAlgn="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FFFF"/>
                </a:solidFill>
              </a:rPr>
              <a:t>на 40–50% снижена длительность нахождения готовой продукции на складе в период контрактации;</a:t>
            </a:r>
          </a:p>
          <a:p>
            <a:pPr marL="171450" lvl="0" indent="-171450" fontAlgn="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FFFF"/>
                </a:solidFill>
              </a:rPr>
              <a:t>на 12 FTE сокращена общая трудоемкость работы на всех этапах работы с контрактом;</a:t>
            </a:r>
          </a:p>
          <a:p>
            <a:pPr marL="171450" lvl="0" indent="-171450" fontAlgn="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FFFF"/>
                </a:solidFill>
              </a:rPr>
              <a:t>общая длительность процессов закупок и продаж </a:t>
            </a:r>
            <a:r>
              <a:rPr lang="ru-RU" sz="1100" dirty="0" err="1">
                <a:solidFill>
                  <a:srgbClr val="FFFFFF"/>
                </a:solidFill>
              </a:rPr>
              <a:t>end-to-end</a:t>
            </a:r>
            <a:r>
              <a:rPr lang="ru-RU" sz="1100" dirty="0">
                <a:solidFill>
                  <a:srgbClr val="FFFFFF"/>
                </a:solidFill>
              </a:rPr>
              <a:t> с момента инициации заявки / поступления заказа сокращены в 1,6-2,5 раза.</a:t>
            </a:r>
          </a:p>
          <a:p>
            <a:pPr fontAlgn="t"/>
            <a:endParaRPr lang="ru-RU" sz="1100" dirty="0">
              <a:solidFill>
                <a:srgbClr val="FFFFFF"/>
              </a:solidFill>
            </a:endParaRPr>
          </a:p>
          <a:p>
            <a:pPr marL="896938" fontAlgn="t"/>
            <a:r>
              <a:rPr lang="ru-RU" sz="1100" i="1" dirty="0">
                <a:solidFill>
                  <a:srgbClr val="F8F8F8"/>
                </a:solidFill>
              </a:rPr>
              <a:t>Приз «Самый инновационный проект» конкурса «ВРМ-проект года’2019»</a:t>
            </a:r>
            <a:endParaRPr lang="ru-RU" sz="1100" dirty="0">
              <a:solidFill>
                <a:srgbClr val="FFFFFF"/>
              </a:solidFill>
            </a:endParaRPr>
          </a:p>
        </p:txBody>
      </p:sp>
      <p:grpSp>
        <p:nvGrpSpPr>
          <p:cNvPr id="19" name="Группа 2">
            <a:extLst>
              <a:ext uri="{FF2B5EF4-FFF2-40B4-BE49-F238E27FC236}">
                <a16:creationId xmlns:a16="http://schemas.microsoft.com/office/drawing/2014/main" id="{66736B43-123A-4ADE-B835-674F5ED0C410}"/>
              </a:ext>
            </a:extLst>
          </p:cNvPr>
          <p:cNvGrpSpPr/>
          <p:nvPr/>
        </p:nvGrpSpPr>
        <p:grpSpPr>
          <a:xfrm>
            <a:off x="6195120" y="4361090"/>
            <a:ext cx="5564757" cy="1727480"/>
            <a:chOff x="-459671" y="4523477"/>
            <a:chExt cx="11195636" cy="1727480"/>
          </a:xfrm>
        </p:grpSpPr>
        <p:sp>
          <p:nvSpPr>
            <p:cNvPr id="20" name="Прямоугольник с одним скругленным углом 8">
              <a:extLst>
                <a:ext uri="{FF2B5EF4-FFF2-40B4-BE49-F238E27FC236}">
                  <a16:creationId xmlns:a16="http://schemas.microsoft.com/office/drawing/2014/main" id="{2C72638C-90E9-4CAA-889E-5D3F5790FED0}"/>
                </a:ext>
              </a:extLst>
            </p:cNvPr>
            <p:cNvSpPr/>
            <p:nvPr/>
          </p:nvSpPr>
          <p:spPr>
            <a:xfrm>
              <a:off x="-459671" y="4523477"/>
              <a:ext cx="11195636" cy="1727480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fontAlgn="t"/>
              <a:r>
                <a:rPr lang="en-US" sz="1400" b="1" dirty="0" err="1">
                  <a:solidFill>
                    <a:srgbClr val="FFFFFF"/>
                  </a:solidFill>
                </a:rPr>
                <a:t>Nexign</a:t>
              </a:r>
              <a:endParaRPr lang="en-US" sz="1400" b="1" dirty="0">
                <a:solidFill>
                  <a:srgbClr val="FFFFFF"/>
                </a:solidFill>
              </a:endParaRPr>
            </a:p>
            <a:p>
              <a:pPr fontAlgn="t"/>
              <a:endParaRPr lang="ru-RU" sz="1100" dirty="0">
                <a:solidFill>
                  <a:srgbClr val="FFFFFF"/>
                </a:solidFill>
              </a:endParaRPr>
            </a:p>
            <a:p>
              <a:pPr marL="173038" indent="-173038" fontAlgn="t">
                <a:buFont typeface="Arial" panose="020B0604020202020204" pitchFamily="34" charset="0"/>
                <a:buChar char="•"/>
              </a:pPr>
              <a:r>
                <a:rPr lang="ru-RU" sz="1100" dirty="0">
                  <a:solidFill>
                    <a:srgbClr val="FFFFFF"/>
                  </a:solidFill>
                </a:rPr>
                <a:t>Проекты развития стали одним из инструментов оптимизации расходов, повышения эффективности. Благодаря проектам только за 2022 год получилось сэкономить 100+ миллионов рублей.</a:t>
              </a:r>
            </a:p>
            <a:p>
              <a:pPr marL="173038" indent="-173038" fontAlgn="t">
                <a:buFont typeface="Arial" panose="020B0604020202020204" pitchFamily="34" charset="0"/>
                <a:buChar char="•"/>
              </a:pPr>
              <a:r>
                <a:rPr lang="ru-RU" sz="1100" dirty="0">
                  <a:solidFill>
                    <a:srgbClr val="FFFFFF"/>
                  </a:solidFill>
                </a:rPr>
                <a:t>Сокращение операционного </a:t>
              </a:r>
              <a:r>
                <a:rPr lang="ru-RU" sz="1100" dirty="0" err="1">
                  <a:solidFill>
                    <a:srgbClr val="FFFFFF"/>
                  </a:solidFill>
                </a:rPr>
                <a:t>бэклога</a:t>
              </a:r>
              <a:r>
                <a:rPr lang="ru-RU" sz="1100" dirty="0">
                  <a:solidFill>
                    <a:srgbClr val="FFFFFF"/>
                  </a:solidFill>
                </a:rPr>
                <a:t> с 1000+ изменений до 360.</a:t>
              </a:r>
              <a:br>
                <a:rPr lang="ru-RU" sz="1100" i="1" dirty="0">
                  <a:solidFill>
                    <a:srgbClr val="F8F8F8"/>
                  </a:solidFill>
                </a:rPr>
              </a:br>
              <a:r>
                <a:rPr lang="ru-RU" sz="1100" i="1" dirty="0">
                  <a:solidFill>
                    <a:srgbClr val="F8F8F8"/>
                  </a:solidFill>
                </a:rPr>
                <a:t> 	   </a:t>
              </a:r>
              <a:endParaRPr lang="en-US" sz="1100" i="1" dirty="0">
                <a:solidFill>
                  <a:srgbClr val="F8F8F8"/>
                </a:solidFill>
              </a:endParaRPr>
            </a:p>
            <a:p>
              <a:pPr marL="1436688" fontAlgn="t"/>
              <a:r>
                <a:rPr lang="en-US" sz="1100" i="1" dirty="0">
                  <a:solidFill>
                    <a:srgbClr val="F8F8F8"/>
                  </a:solidFill>
                </a:rPr>
                <a:t> </a:t>
              </a:r>
              <a:r>
                <a:rPr lang="ru-RU" sz="1100" i="1" dirty="0">
                  <a:solidFill>
                    <a:srgbClr val="F8F8F8"/>
                  </a:solidFill>
                </a:rPr>
                <a:t>Дипломант Премии Правительства РФ в области качества’2023»</a:t>
              </a:r>
              <a:endParaRPr lang="ru-RU" sz="1100" dirty="0">
                <a:solidFill>
                  <a:srgbClr val="FFFFFF"/>
                </a:solidFill>
              </a:endParaRPr>
            </a:p>
          </p:txBody>
        </p:sp>
        <p:pic>
          <p:nvPicPr>
            <p:cNvPr id="21" name="Рисунок 12">
              <a:extLst>
                <a:ext uri="{FF2B5EF4-FFF2-40B4-BE49-F238E27FC236}">
                  <a16:creationId xmlns:a16="http://schemas.microsoft.com/office/drawing/2014/main" id="{43EDDAC2-B2D6-4230-BA4C-7878FE79C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45" y="5791113"/>
              <a:ext cx="1963700" cy="289143"/>
            </a:xfrm>
            <a:prstGeom prst="rect">
              <a:avLst/>
            </a:prstGeom>
          </p:spPr>
        </p:pic>
      </p:grpSp>
      <p:pic>
        <p:nvPicPr>
          <p:cNvPr id="22" name="Рисунок 16">
            <a:extLst>
              <a:ext uri="{FF2B5EF4-FFF2-40B4-BE49-F238E27FC236}">
                <a16:creationId xmlns:a16="http://schemas.microsoft.com/office/drawing/2014/main" id="{6FEB99FA-C85E-4897-87BF-8C8773B375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169" y="3597689"/>
            <a:ext cx="671212" cy="446908"/>
          </a:xfrm>
          <a:prstGeom prst="rect">
            <a:avLst/>
          </a:prstGeom>
        </p:spPr>
      </p:pic>
      <p:sp>
        <p:nvSpPr>
          <p:cNvPr id="18" name="Прямоугольник 6">
            <a:extLst>
              <a:ext uri="{FF2B5EF4-FFF2-40B4-BE49-F238E27FC236}">
                <a16:creationId xmlns:a16="http://schemas.microsoft.com/office/drawing/2014/main" id="{3104042A-F9D6-4F35-9F9C-3C0B410880F1}"/>
              </a:ext>
            </a:extLst>
          </p:cNvPr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hlinkClick r:id="rId6"/>
            <a:extLst>
              <a:ext uri="{FF2B5EF4-FFF2-40B4-BE49-F238E27FC236}">
                <a16:creationId xmlns:a16="http://schemas.microsoft.com/office/drawing/2014/main" id="{EE9448BA-3E7F-4E57-A314-BD9D81F0AEFE}"/>
              </a:ext>
            </a:extLst>
          </p:cNvPr>
          <p:cNvSpPr txBox="1"/>
          <p:nvPr/>
        </p:nvSpPr>
        <p:spPr>
          <a:xfrm>
            <a:off x="4638989" y="6321263"/>
            <a:ext cx="2914022" cy="369332"/>
          </a:xfrm>
          <a:prstGeom prst="rect">
            <a:avLst/>
          </a:prstGeom>
          <a:solidFill>
            <a:srgbClr val="009DBC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ru-RU" dirty="0">
                <a:solidFill>
                  <a:srgbClr val="FFFFFF"/>
                </a:solidFill>
                <a:latin typeface="PT Sans" panose="020B0503020203020204" pitchFamily="34" charset="-52"/>
              </a:rPr>
              <a:t>Все истории успеха</a:t>
            </a:r>
          </a:p>
        </p:txBody>
      </p:sp>
    </p:spTree>
    <p:extLst>
      <p:ext uri="{BB962C8B-B14F-4D97-AF65-F5344CB8AC3E}">
        <p14:creationId xmlns:p14="http://schemas.microsoft.com/office/powerpoint/2010/main" val="18973690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4AE234-620C-46CE-BE88-3E9309561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187" y="1580140"/>
            <a:ext cx="5855687" cy="3910013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031" y="1201751"/>
            <a:ext cx="3149518" cy="4454498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/>
          <a:p>
            <a:fld id="{DF85C086-28C9-48CD-B2E9-60C0C96CA922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Проектирование архитектуры приложений и структуры данных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4294967295"/>
          </p:nvPr>
        </p:nvSpPr>
        <p:spPr>
          <a:xfrm>
            <a:off x="535709" y="1580140"/>
            <a:ext cx="4179888" cy="39100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F8F8F8"/>
                </a:solidFill>
              </a:rPr>
              <a:t>Шаг 4. Формирование отчетов о работе с данными и Технического задания.</a:t>
            </a:r>
          </a:p>
          <a:p>
            <a:pPr marL="0" indent="0">
              <a:buClr>
                <a:srgbClr val="009DBC"/>
              </a:buClr>
              <a:buNone/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Пример разделов ТЗ:</a:t>
            </a:r>
          </a:p>
          <a:p>
            <a:pPr marL="285750" lvl="0" indent="-285750">
              <a:buClr>
                <a:srgbClr val="009DBC"/>
              </a:buClr>
              <a:buBlip>
                <a:blip r:embed="rId4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Автоматизируемые процессы;</a:t>
            </a:r>
          </a:p>
          <a:p>
            <a:pPr marL="285750" lvl="0" indent="-285750">
              <a:buClr>
                <a:srgbClr val="009DBC"/>
              </a:buClr>
              <a:buBlip>
                <a:blip r:embed="rId4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Перечень формируемых отчетов;</a:t>
            </a:r>
          </a:p>
          <a:p>
            <a:pPr marL="285750" lvl="0" indent="-285750">
              <a:buClr>
                <a:srgbClr val="009DBC"/>
              </a:buClr>
              <a:buBlip>
                <a:blip r:embed="rId4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Структура информационной системы;</a:t>
            </a:r>
          </a:p>
          <a:p>
            <a:pPr marL="285750" lvl="0" indent="-285750">
              <a:buClr>
                <a:srgbClr val="009DBC"/>
              </a:buClr>
              <a:buBlip>
                <a:blip r:embed="rId4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Автоматизируемые рабочие места.</a:t>
            </a:r>
          </a:p>
          <a:p>
            <a:endParaRPr lang="ru-RU" sz="1800" dirty="0"/>
          </a:p>
        </p:txBody>
      </p:sp>
      <p:pic>
        <p:nvPicPr>
          <p:cNvPr id="7" name="Picture 58" descr="C:\Documents and Settings\andreenkova.STU\Мои документы\Мои рисунки\для презентации\21 Авт_раб_места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968" y="1998401"/>
            <a:ext cx="5171520" cy="4360748"/>
          </a:xfrm>
          <a:prstGeom prst="rect">
            <a:avLst/>
          </a:prstGeom>
          <a:noFill/>
          <a:ln>
            <a:noFill/>
          </a:ln>
          <a:effectLst>
            <a:glow rad="101600">
              <a:srgbClr val="009DBC">
                <a:alpha val="40000"/>
              </a:srgbClr>
            </a:glow>
          </a:effectLst>
          <a:extLst/>
        </p:spPr>
      </p:pic>
    </p:spTree>
    <p:extLst>
      <p:ext uri="{BB962C8B-B14F-4D97-AF65-F5344CB8AC3E}">
        <p14:creationId xmlns:p14="http://schemas.microsoft.com/office/powerpoint/2010/main" val="94106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31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Имитационное моделирование и ФСА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4294967295"/>
          </p:nvPr>
        </p:nvSpPr>
        <p:spPr>
          <a:xfrm>
            <a:off x="646546" y="1396031"/>
            <a:ext cx="4179888" cy="47767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F8F8F8"/>
                </a:solidFill>
              </a:rPr>
              <a:t>Имитационное моделирование позволяет смоделировать пошаговое выполнение процесса, а ФСА </a:t>
            </a:r>
            <a:r>
              <a:rPr lang="ru-RU" sz="1800" dirty="0">
                <a:solidFill>
                  <a:srgbClr val="F8F8F8"/>
                </a:solidFill>
                <a:sym typeface="Symbol" panose="05050102010706020507" pitchFamily="18" charset="2"/>
              </a:rPr>
              <a:t></a:t>
            </a:r>
            <a:r>
              <a:rPr lang="ru-RU" sz="1800" dirty="0">
                <a:solidFill>
                  <a:srgbClr val="F8F8F8"/>
                </a:solidFill>
              </a:rPr>
              <a:t> получить оценку стоимости выполнения процесса. 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F8F8F8"/>
                </a:solidFill>
              </a:rPr>
              <a:t>В результате проведения имитационного моделирования и </a:t>
            </a:r>
            <a:br>
              <a:rPr lang="ru-RU" sz="1800" dirty="0">
                <a:solidFill>
                  <a:srgbClr val="F8F8F8"/>
                </a:solidFill>
              </a:rPr>
            </a:br>
            <a:r>
              <a:rPr lang="ru-RU" sz="1800" dirty="0">
                <a:solidFill>
                  <a:srgbClr val="F8F8F8"/>
                </a:solidFill>
              </a:rPr>
              <a:t>ФСА можно: </a:t>
            </a:r>
          </a:p>
          <a:p>
            <a:pPr marL="28575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оценить средние значения и разброс ключевых параметров процесса; </a:t>
            </a:r>
          </a:p>
          <a:p>
            <a:pPr marL="28575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найти самые затратные или самые длительные процессы;</a:t>
            </a:r>
          </a:p>
          <a:p>
            <a:pPr marL="28575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выбрать оптимальную версию процесса.</a:t>
            </a:r>
          </a:p>
          <a:p>
            <a:endParaRPr lang="ru-RU" sz="1800" dirty="0">
              <a:solidFill>
                <a:srgbClr val="F8F8F8"/>
              </a:solidFill>
            </a:endParaRPr>
          </a:p>
          <a:p>
            <a:endParaRPr lang="ru-RU" sz="1800" dirty="0">
              <a:solidFill>
                <a:srgbClr val="F8F8F8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1E8743-293D-4231-973A-313E7337B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147" y="1396031"/>
            <a:ext cx="6288411" cy="4090393"/>
          </a:xfrm>
          <a:prstGeom prst="rect">
            <a:avLst/>
          </a:prstGeom>
          <a:effectLst>
            <a:glow rad="127000">
              <a:srgbClr val="009DBC">
                <a:alpha val="40000"/>
              </a:srgbClr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AD3E44-1720-4947-B763-3097FD5EB1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815" y="2344366"/>
            <a:ext cx="3869275" cy="3973850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01295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16EFA1A-5ABB-4447-B9A4-BCF410B23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658" y="959863"/>
            <a:ext cx="4388930" cy="5576911"/>
          </a:xfrm>
          <a:prstGeom prst="rect">
            <a:avLst/>
          </a:prstGeom>
          <a:effectLst>
            <a:glow rad="127000">
              <a:srgbClr val="009DBC">
                <a:alpha val="40000"/>
              </a:srgbClr>
            </a:glo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Имитационное моделирование и ФСА</a:t>
            </a:r>
          </a:p>
        </p:txBody>
      </p:sp>
      <p:sp>
        <p:nvSpPr>
          <p:cNvPr id="9" name="Текст 4"/>
          <p:cNvSpPr txBox="1">
            <a:spLocks/>
          </p:cNvSpPr>
          <p:nvPr/>
        </p:nvSpPr>
        <p:spPr>
          <a:xfrm>
            <a:off x="9077216" y="1469469"/>
            <a:ext cx="2554612" cy="4712086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solidFill>
                  <a:srgbClr val="F8F8F8"/>
                </a:solidFill>
              </a:rPr>
              <a:t>В результате проведения имитационного моделирования </a:t>
            </a:r>
            <a:r>
              <a:rPr lang="en-US" sz="1800" dirty="0">
                <a:solidFill>
                  <a:srgbClr val="F8F8F8"/>
                </a:solidFill>
              </a:rPr>
              <a:t>Business Studio</a:t>
            </a:r>
            <a:r>
              <a:rPr lang="ru-RU" sz="1800" dirty="0">
                <a:solidFill>
                  <a:srgbClr val="F8F8F8"/>
                </a:solidFill>
              </a:rPr>
              <a:t> рассчитывает текущую загрузку ресурса, его перегрузку и рекомендуемое количество ресурсов, а также позволяет найти «бутылочные горлышки».</a:t>
            </a:r>
          </a:p>
        </p:txBody>
      </p:sp>
      <p:sp>
        <p:nvSpPr>
          <p:cNvPr id="7" name="Выноска 1 (с границей) 6"/>
          <p:cNvSpPr/>
          <p:nvPr/>
        </p:nvSpPr>
        <p:spPr>
          <a:xfrm>
            <a:off x="167917" y="2519245"/>
            <a:ext cx="2376170" cy="746125"/>
          </a:xfrm>
          <a:prstGeom prst="accentCallout1">
            <a:avLst>
              <a:gd name="adj1" fmla="val 22832"/>
              <a:gd name="adj2" fmla="val 101099"/>
              <a:gd name="adj3" fmla="val 73069"/>
              <a:gd name="adj4" fmla="val 153337"/>
            </a:avLst>
          </a:prstGeom>
          <a:noFill/>
          <a:ln>
            <a:solidFill>
              <a:srgbClr val="00C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0"/>
              </a:spcAft>
            </a:pPr>
            <a:r>
              <a:rPr lang="ru-RU" sz="1400" kern="1200" dirty="0">
                <a:solidFill>
                  <a:srgbClr val="F8F8F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Параметры, указывающие на то, что ресурс является «бутылочным горлышком»</a:t>
            </a:r>
            <a:endParaRPr lang="ru-RU" sz="1200" dirty="0">
              <a:solidFill>
                <a:srgbClr val="F8F8F8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Выноска 1 (с границей) 7"/>
          <p:cNvSpPr/>
          <p:nvPr/>
        </p:nvSpPr>
        <p:spPr>
          <a:xfrm>
            <a:off x="539501" y="4703354"/>
            <a:ext cx="2376170" cy="452120"/>
          </a:xfrm>
          <a:prstGeom prst="accentCallout1">
            <a:avLst>
              <a:gd name="adj1" fmla="val 22832"/>
              <a:gd name="adj2" fmla="val 101099"/>
              <a:gd name="adj3" fmla="val 97214"/>
              <a:gd name="adj4" fmla="val 137668"/>
            </a:avLst>
          </a:prstGeom>
          <a:noFill/>
          <a:ln>
            <a:solidFill>
              <a:srgbClr val="00C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0"/>
              </a:spcAft>
            </a:pPr>
            <a:r>
              <a:rPr lang="ru-RU" sz="1400" kern="1200" dirty="0">
                <a:solidFill>
                  <a:srgbClr val="F8F8F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Рекомендуемое количество ресурсов</a:t>
            </a:r>
            <a:endParaRPr lang="ru-RU" sz="1200" dirty="0">
              <a:solidFill>
                <a:srgbClr val="F8F8F8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089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ADDC07-74F1-4F5A-B548-E050C35E5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529" y="1376418"/>
            <a:ext cx="4001835" cy="4465998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F3D803-B211-4D66-A19B-233C24794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970" y="1692227"/>
            <a:ext cx="4239952" cy="4561897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33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Идентификация и оценка рисков</a:t>
            </a: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592B7D00-78FB-46C9-81C3-FD2312271AD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05228" y="1575523"/>
            <a:ext cx="3338513" cy="3910012"/>
          </a:xfrm>
        </p:spPr>
        <p:txBody>
          <a:bodyPr>
            <a:noAutofit/>
          </a:bodyPr>
          <a:lstStyle/>
          <a:p>
            <a:pPr marL="285750" indent="-285750">
              <a:buClr>
                <a:srgbClr val="009DBC"/>
              </a:buClr>
              <a:buBlip>
                <a:blip r:embed="rId4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Качественные и количественные оценки (Простая, Условная вероятность, Метод Монте-Карло).</a:t>
            </a:r>
          </a:p>
          <a:p>
            <a:pPr marL="285750" indent="-285750">
              <a:buClr>
                <a:srgbClr val="009DBC"/>
              </a:buClr>
              <a:buBlip>
                <a:blip r:embed="rId4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Диаграммы: Галстук-Бабочка, Структура рисков, Матрица рисков.</a:t>
            </a:r>
          </a:p>
          <a:p>
            <a:pPr marL="285750" indent="-285750">
              <a:buClr>
                <a:srgbClr val="009DBC"/>
              </a:buClr>
              <a:buBlip>
                <a:blip r:embed="rId4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Показ рисков и контрольных процедур на процессных диаграммах.</a:t>
            </a:r>
          </a:p>
          <a:p>
            <a:endParaRPr lang="ru-RU" sz="1800" dirty="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92D8D86-F785-406B-A2D6-E8452A24426B}"/>
              </a:ext>
            </a:extLst>
          </p:cNvPr>
          <p:cNvGrpSpPr/>
          <p:nvPr/>
        </p:nvGrpSpPr>
        <p:grpSpPr>
          <a:xfrm>
            <a:off x="4117012" y="1839518"/>
            <a:ext cx="5261155" cy="3273195"/>
            <a:chOff x="1966822" y="1231314"/>
            <a:chExt cx="8517862" cy="5299334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A1F2F39B-0326-40DA-BFE7-99B09232112B}"/>
                </a:ext>
              </a:extLst>
            </p:cNvPr>
            <p:cNvSpPr/>
            <p:nvPr/>
          </p:nvSpPr>
          <p:spPr>
            <a:xfrm>
              <a:off x="1966822" y="1231314"/>
              <a:ext cx="8508337" cy="5289809"/>
            </a:xfrm>
            <a:prstGeom prst="rect">
              <a:avLst/>
            </a:prstGeom>
            <a:solidFill>
              <a:srgbClr val="FFFFFF"/>
            </a:solidFill>
            <a:effectLst>
              <a:glow rad="101600">
                <a:srgbClr val="009DBC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B5C8B83F-3987-47B9-A245-A8ECED0DD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76347" y="1275651"/>
              <a:ext cx="8508337" cy="5254997"/>
            </a:xfrm>
            <a:prstGeom prst="rect">
              <a:avLst/>
            </a:prstGeom>
            <a:effectLst/>
          </p:spPr>
        </p:pic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B03E327-17DF-4BA8-976E-0E25E1336C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64" y="2064794"/>
            <a:ext cx="5030938" cy="3416788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3FE69E3-6983-448B-89B0-48037BD9A3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781" y="2442729"/>
            <a:ext cx="5208197" cy="3219270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954D5BE-613A-47E8-AD39-963F2FBBCE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69" y="2605642"/>
            <a:ext cx="4089360" cy="3955208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BF82C2A-073C-467E-811A-BD81C49599C0}"/>
              </a:ext>
            </a:extLst>
          </p:cNvPr>
          <p:cNvSpPr/>
          <p:nvPr/>
        </p:nvSpPr>
        <p:spPr>
          <a:xfrm>
            <a:off x="443412" y="869347"/>
            <a:ext cx="4333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CAF2"/>
                </a:solidFill>
              </a:rPr>
              <a:t>Модуль «Управление рисками»</a:t>
            </a:r>
          </a:p>
        </p:txBody>
      </p:sp>
    </p:spTree>
    <p:extLst>
      <p:ext uri="{BB962C8B-B14F-4D97-AF65-F5344CB8AC3E}">
        <p14:creationId xmlns:p14="http://schemas.microsoft.com/office/powerpoint/2010/main" val="106151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34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Редактор</a:t>
            </a:r>
            <a:r>
              <a:rPr lang="en-US" dirty="0"/>
              <a:t> </a:t>
            </a:r>
            <a:r>
              <a:rPr lang="ru-RU" dirty="0"/>
              <a:t>онтологий и нотаций </a:t>
            </a: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38CB26E9-110C-4D8E-9795-77796F5A4596}"/>
              </a:ext>
            </a:extLst>
          </p:cNvPr>
          <p:cNvSpPr txBox="1">
            <a:spLocks/>
          </p:cNvSpPr>
          <p:nvPr/>
        </p:nvSpPr>
        <p:spPr>
          <a:xfrm>
            <a:off x="7744638" y="1410062"/>
            <a:ext cx="4154714" cy="2538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indent="-536575">
              <a:buClr>
                <a:srgbClr val="009DBC"/>
              </a:buClr>
              <a:buSzPct val="100000"/>
              <a:buBlip>
                <a:blip r:embed="rId3"/>
              </a:buBlip>
              <a:tabLst>
                <a:tab pos="536575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Изменение нотаций, поставляемых вендором</a:t>
            </a:r>
          </a:p>
          <a:p>
            <a:pPr marL="536575" indent="-536575">
              <a:buClr>
                <a:srgbClr val="009DBC"/>
              </a:buClr>
              <a:buSzPct val="100000"/>
              <a:buBlip>
                <a:blip r:embed="rId3"/>
              </a:buBlip>
              <a:tabLst>
                <a:tab pos="536575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Создание пользовательских нотаций</a:t>
            </a:r>
          </a:p>
          <a:p>
            <a:pPr marL="536575" indent="-536575">
              <a:buClr>
                <a:srgbClr val="009DBC"/>
              </a:buClr>
              <a:buSzPct val="100000"/>
              <a:buBlip>
                <a:blip r:embed="rId3"/>
              </a:buBlip>
              <a:tabLst>
                <a:tab pos="536575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Конструктор иерархических справочников</a:t>
            </a:r>
          </a:p>
          <a:p>
            <a:pPr marL="536575" indent="-536575">
              <a:buClr>
                <a:srgbClr val="009DBC"/>
              </a:buClr>
              <a:buSzPct val="100000"/>
              <a:buBlip>
                <a:blip r:embed="rId3"/>
              </a:buBlip>
              <a:tabLst>
                <a:tab pos="536575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Обмен нотациями между пользователями</a:t>
            </a:r>
            <a:endParaRPr lang="en-US" sz="1800" dirty="0">
              <a:solidFill>
                <a:srgbClr val="F8F8F8"/>
              </a:solidFill>
            </a:endParaRPr>
          </a:p>
          <a:p>
            <a:pPr marL="0" indent="0">
              <a:buClr>
                <a:srgbClr val="009DBC"/>
              </a:buClr>
              <a:buSzPct val="100000"/>
              <a:buNone/>
              <a:tabLst>
                <a:tab pos="536575" algn="l"/>
              </a:tabLst>
            </a:pPr>
            <a:endParaRPr lang="en-US" sz="1800" dirty="0">
              <a:solidFill>
                <a:srgbClr val="F8F8F8"/>
              </a:solidFill>
            </a:endParaRPr>
          </a:p>
          <a:p>
            <a:pPr marL="0" indent="0">
              <a:buClr>
                <a:srgbClr val="009DBC"/>
              </a:buClr>
              <a:buSzPct val="100000"/>
              <a:buNone/>
              <a:tabLst>
                <a:tab pos="536575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Модуль доступен в редакции </a:t>
            </a:r>
            <a:r>
              <a:rPr lang="en-US" sz="1800" dirty="0">
                <a:solidFill>
                  <a:srgbClr val="F8F8F8"/>
                </a:solidFill>
              </a:rPr>
              <a:t>Ultimate.</a:t>
            </a:r>
            <a:endParaRPr lang="ru-RU" sz="1800" dirty="0">
              <a:solidFill>
                <a:srgbClr val="F8F8F8"/>
              </a:solidFill>
            </a:endParaRPr>
          </a:p>
          <a:p>
            <a:pPr marL="0" indent="0">
              <a:buNone/>
            </a:pPr>
            <a:endParaRPr lang="ru-RU" sz="1800" dirty="0">
              <a:solidFill>
                <a:srgbClr val="F8F8F8"/>
              </a:solidFill>
            </a:endParaRPr>
          </a:p>
          <a:p>
            <a:pPr marL="0" indent="0">
              <a:buNone/>
            </a:pPr>
            <a:endParaRPr lang="ru-RU" sz="1800" dirty="0">
              <a:solidFill>
                <a:srgbClr val="F8F8F8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DC0FC63-E2CA-42CB-AF31-AEE360318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8343" y="133531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A148365-0F39-413D-9797-0ACE3009362E}"/>
              </a:ext>
            </a:extLst>
          </p:cNvPr>
          <p:cNvSpPr/>
          <p:nvPr/>
        </p:nvSpPr>
        <p:spPr>
          <a:xfrm>
            <a:off x="462465" y="6353038"/>
            <a:ext cx="67477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tabLst>
                <a:tab pos="269875" algn="l"/>
                <a:tab pos="360363" algn="l"/>
              </a:tabLst>
            </a:pPr>
            <a:r>
              <a:rPr lang="en-US" sz="1400" dirty="0">
                <a:solidFill>
                  <a:srgbClr val="F8F8F8"/>
                </a:solidFill>
              </a:rPr>
              <a:t>*</a:t>
            </a:r>
            <a:r>
              <a:rPr lang="ru-RU" sz="1400" dirty="0">
                <a:solidFill>
                  <a:srgbClr val="F8F8F8"/>
                </a:solidFill>
              </a:rPr>
              <a:t>Примеры нотаций </a:t>
            </a:r>
            <a:r>
              <a:rPr lang="en-US" sz="1400" dirty="0">
                <a:solidFill>
                  <a:srgbClr val="F8F8F8"/>
                </a:solidFill>
              </a:rPr>
              <a:t>CJM</a:t>
            </a:r>
            <a:r>
              <a:rPr lang="ru-RU" sz="1400" dirty="0">
                <a:solidFill>
                  <a:srgbClr val="F8F8F8"/>
                </a:solidFill>
              </a:rPr>
              <a:t> и «Карта потребностей», созданных в режиме </a:t>
            </a:r>
            <a:r>
              <a:rPr lang="en-US" sz="1400" dirty="0" err="1">
                <a:solidFill>
                  <a:srgbClr val="F8F8F8"/>
                </a:solidFill>
              </a:rPr>
              <a:t>NoCode</a:t>
            </a:r>
            <a:endParaRPr lang="ru-RU" sz="1400" dirty="0">
              <a:solidFill>
                <a:srgbClr val="F8F8F8"/>
              </a:solidFill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10C87881-CC84-4EBF-83EC-92DF4CB7E5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816" y="2487969"/>
            <a:ext cx="4731439" cy="3691320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3BFEFDBB-F5E6-4CFE-8185-B338CA3449E4}"/>
              </a:ext>
            </a:extLst>
          </p:cNvPr>
          <p:cNvGrpSpPr/>
          <p:nvPr/>
        </p:nvGrpSpPr>
        <p:grpSpPr>
          <a:xfrm>
            <a:off x="1455605" y="2487969"/>
            <a:ext cx="4557007" cy="3112945"/>
            <a:chOff x="462465" y="1984450"/>
            <a:chExt cx="5179578" cy="3538231"/>
          </a:xfrm>
          <a:effectLst>
            <a:glow rad="101600">
              <a:srgbClr val="009DBC">
                <a:alpha val="40000"/>
              </a:srgbClr>
            </a:glow>
          </a:effectLst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F4396438-0368-4E1F-A438-C271AA135BDC}"/>
                </a:ext>
              </a:extLst>
            </p:cNvPr>
            <p:cNvSpPr/>
            <p:nvPr/>
          </p:nvSpPr>
          <p:spPr>
            <a:xfrm>
              <a:off x="462465" y="1984450"/>
              <a:ext cx="5179578" cy="35382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6A6D0BD4-FC05-4253-904F-3FB2126CA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1878" y="2183638"/>
              <a:ext cx="5100165" cy="3064212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6B3A8DD-F46A-4C23-B56C-5852372C55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2962" y="1023693"/>
            <a:ext cx="5332015" cy="3112946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75081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Поддержка цикла организационного развития с помощью </a:t>
            </a:r>
            <a:r>
              <a:rPr lang="en-US" dirty="0"/>
              <a:t>Business Studio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C63FCA-B886-4160-B7B8-6A78A41EE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038" y="1372554"/>
            <a:ext cx="7237031" cy="557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396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Формирование регламентирующей документации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294967295"/>
          </p:nvPr>
        </p:nvSpPr>
        <p:spPr>
          <a:xfrm>
            <a:off x="457158" y="1396031"/>
            <a:ext cx="4179888" cy="391001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F8F8F8"/>
                </a:solidFill>
              </a:rPr>
              <a:t>Возможности по формированию документов и отчетов: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F8F8F8"/>
                </a:solidFill>
              </a:rPr>
              <a:t>Более 80 отчетов «из коробки»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F8F8F8"/>
                </a:solidFill>
              </a:rPr>
              <a:t>Вывод документации в формате:</a:t>
            </a:r>
            <a:endParaRPr lang="en-US" dirty="0">
              <a:solidFill>
                <a:srgbClr val="F8F8F8"/>
              </a:solidFill>
            </a:endParaRPr>
          </a:p>
          <a:p>
            <a:pPr marL="450850" lvl="0"/>
            <a:r>
              <a:rPr lang="en-US" dirty="0">
                <a:solidFill>
                  <a:srgbClr val="F8F8F8"/>
                </a:solidFill>
              </a:rPr>
              <a:t>- </a:t>
            </a:r>
            <a:r>
              <a:rPr lang="ru-RU" dirty="0" err="1">
                <a:solidFill>
                  <a:srgbClr val="F8F8F8"/>
                </a:solidFill>
              </a:rPr>
              <a:t>Microsoft</a:t>
            </a:r>
            <a:r>
              <a:rPr lang="ru-RU" dirty="0">
                <a:solidFill>
                  <a:srgbClr val="F8F8F8"/>
                </a:solidFill>
              </a:rPr>
              <a:t> </a:t>
            </a:r>
            <a:r>
              <a:rPr lang="ru-RU" dirty="0" err="1">
                <a:solidFill>
                  <a:srgbClr val="F8F8F8"/>
                </a:solidFill>
              </a:rPr>
              <a:t>Word</a:t>
            </a:r>
            <a:r>
              <a:rPr lang="ru-RU" dirty="0">
                <a:solidFill>
                  <a:srgbClr val="F8F8F8"/>
                </a:solidFill>
              </a:rPr>
              <a:t>, </a:t>
            </a:r>
            <a:r>
              <a:rPr lang="ru-RU" dirty="0" err="1">
                <a:solidFill>
                  <a:srgbClr val="F8F8F8"/>
                </a:solidFill>
              </a:rPr>
              <a:t>Microsoft</a:t>
            </a:r>
            <a:r>
              <a:rPr lang="ru-RU" dirty="0">
                <a:solidFill>
                  <a:srgbClr val="F8F8F8"/>
                </a:solidFill>
              </a:rPr>
              <a:t> </a:t>
            </a:r>
            <a:r>
              <a:rPr lang="en-US" dirty="0">
                <a:solidFill>
                  <a:srgbClr val="F8F8F8"/>
                </a:solidFill>
              </a:rPr>
              <a:t>Excel</a:t>
            </a:r>
          </a:p>
          <a:p>
            <a:pPr marL="450850" lvl="0"/>
            <a:r>
              <a:rPr lang="en-US" dirty="0">
                <a:solidFill>
                  <a:srgbClr val="F8F8F8"/>
                </a:solidFill>
              </a:rPr>
              <a:t>- </a:t>
            </a:r>
            <a:r>
              <a:rPr lang="ru-RU" dirty="0">
                <a:solidFill>
                  <a:srgbClr val="F8F8F8"/>
                </a:solidFill>
              </a:rPr>
              <a:t>HTML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F8F8F8"/>
                </a:solidFill>
              </a:rPr>
              <a:t>Изменение существующих или создание новых шаблонов документов и отчетов с помощью</a:t>
            </a:r>
            <a:br>
              <a:rPr lang="ru-RU" dirty="0">
                <a:solidFill>
                  <a:srgbClr val="F8F8F8"/>
                </a:solidFill>
              </a:rPr>
            </a:br>
            <a:r>
              <a:rPr lang="ru-RU" dirty="0">
                <a:solidFill>
                  <a:srgbClr val="F8F8F8"/>
                </a:solidFill>
              </a:rPr>
              <a:t>Мастера отчетов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F8F8F8"/>
                </a:solidFill>
              </a:rPr>
              <a:t>Поддержка пакетного формирования отчетов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436C55C-EEBD-41E7-8540-CD995FD1E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49" y="1396031"/>
            <a:ext cx="5846233" cy="4297141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4686075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37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Формирование регламентирующей документации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4294967295"/>
          </p:nvPr>
        </p:nvSpPr>
        <p:spPr>
          <a:xfrm>
            <a:off x="443412" y="1295400"/>
            <a:ext cx="6591300" cy="609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CAF2"/>
                </a:solidFill>
              </a:rPr>
              <a:t>Основные виды формируемых регламентирующих документов и отчетов</a:t>
            </a:r>
          </a:p>
          <a:p>
            <a:endParaRPr lang="ru-RU" sz="2400" dirty="0">
              <a:solidFill>
                <a:srgbClr val="00CAF2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4294967295"/>
          </p:nvPr>
        </p:nvSpPr>
        <p:spPr>
          <a:xfrm>
            <a:off x="7349444" y="1312424"/>
            <a:ext cx="4206020" cy="3910013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1800" dirty="0">
                <a:solidFill>
                  <a:srgbClr val="F8F8F8"/>
                </a:solidFill>
              </a:rPr>
              <a:t>Чтобы воплотить в жизнь идеи, заложенные в бизнес-архитектуре, необходимо донести их до сотрудников в понятном для них виде. Это осуществляется посредством создания пакета регламентирующих документов, содержащих в себе всю важную информацию для эффективного выполнения сотрудниками своей работы. Business Studio кардинально снижает трудоемкость этого шага, автоматически формируя все основные регламентирующие документы организации.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ph type="tbl" sz="quarter" idx="4294967295"/>
            <p:extLst>
              <p:ext uri="{D42A27DB-BD31-4B8C-83A1-F6EECF244321}">
                <p14:modId xmlns:p14="http://schemas.microsoft.com/office/powerpoint/2010/main" val="9225663"/>
              </p:ext>
            </p:extLst>
          </p:nvPr>
        </p:nvGraphicFramePr>
        <p:xfrm>
          <a:off x="868679" y="2085854"/>
          <a:ext cx="5695546" cy="441654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47773">
                  <a:extLst>
                    <a:ext uri="{9D8B030D-6E8A-4147-A177-3AD203B41FA5}">
                      <a16:colId xmlns:a16="http://schemas.microsoft.com/office/drawing/2014/main" val="55579378"/>
                    </a:ext>
                  </a:extLst>
                </a:gridCol>
                <a:gridCol w="2847773">
                  <a:extLst>
                    <a:ext uri="{9D8B030D-6E8A-4147-A177-3AD203B41FA5}">
                      <a16:colId xmlns:a16="http://schemas.microsoft.com/office/drawing/2014/main" val="95046196"/>
                    </a:ext>
                  </a:extLst>
                </a:gridCol>
              </a:tblGrid>
              <a:tr h="566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Элемент</a:t>
                      </a:r>
                      <a:br>
                        <a:rPr lang="ru-RU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бизнес-архитектуры</a:t>
                      </a:r>
                    </a:p>
                  </a:txBody>
                  <a:tcPr marL="95172" marR="95172" marT="47587" marB="47587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B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Регламентирующие документы и отчеты</a:t>
                      </a:r>
                    </a:p>
                  </a:txBody>
                  <a:tcPr marL="95172" marR="95172" marT="47587" marB="4758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B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400047"/>
                  </a:ext>
                </a:extLst>
              </a:tr>
              <a:tr h="566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Цели бизнеса</a:t>
                      </a:r>
                    </a:p>
                  </a:txBody>
                  <a:tcPr marL="95172" marR="95172" marT="47587" marB="47587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Стратегическая карта</a:t>
                      </a:r>
                    </a:p>
                  </a:txBody>
                  <a:tcPr marL="95172" marR="95172" marT="47587" marB="47587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803592"/>
                  </a:ext>
                </a:extLst>
              </a:tr>
              <a:tr h="566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Модель бизнес-процессов </a:t>
                      </a:r>
                    </a:p>
                  </a:txBody>
                  <a:tcPr marL="95172" marR="95172" marT="47587" marB="47587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Регламенты бизнес-процессов</a:t>
                      </a:r>
                    </a:p>
                  </a:txBody>
                  <a:tcPr marL="95172" marR="95172" marT="47587" marB="47587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319462"/>
                  </a:ext>
                </a:extLst>
              </a:tr>
              <a:tr h="9036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Данные</a:t>
                      </a:r>
                    </a:p>
                  </a:txBody>
                  <a:tcPr marL="95172" marR="95172" marT="47587" marB="47587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Маршруты движения документов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Операции с информационными объектами и их атрибутами</a:t>
                      </a:r>
                    </a:p>
                  </a:txBody>
                  <a:tcPr marL="95172" marR="95172" marT="47587" marB="47587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522261"/>
                  </a:ext>
                </a:extLst>
              </a:tr>
              <a:tr h="6819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Организационная структура </a:t>
                      </a:r>
                    </a:p>
                  </a:txBody>
                  <a:tcPr marL="95172" marR="95172" marT="47587" marB="47587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Положения о подразделении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Должностные инструкции</a:t>
                      </a:r>
                    </a:p>
                  </a:txBody>
                  <a:tcPr marL="95172" marR="95172" marT="47587" marB="47587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877565"/>
                  </a:ext>
                </a:extLst>
              </a:tr>
              <a:tr h="566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Информационные системы </a:t>
                      </a:r>
                    </a:p>
                  </a:txBody>
                  <a:tcPr marL="95172" marR="95172" marT="47587" marB="47587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ТЗ на автоматизацию</a:t>
                      </a:r>
                    </a:p>
                  </a:txBody>
                  <a:tcPr marL="95172" marR="95172" marT="47587" marB="47587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723443"/>
                  </a:ext>
                </a:extLst>
              </a:tr>
              <a:tr h="566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ИТ-инфраструткруа</a:t>
                      </a:r>
                    </a:p>
                  </a:txBody>
                  <a:tcPr marL="95172" marR="95172" marT="47587" marB="47587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Описания элемента ИТ-инфраструктуры</a:t>
                      </a:r>
                    </a:p>
                  </a:txBody>
                  <a:tcPr marL="95172" marR="95172" marT="47587" marB="47587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5211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46197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38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Формирование регламентирующей документации</a:t>
            </a:r>
          </a:p>
        </p:txBody>
      </p:sp>
      <p:sp>
        <p:nvSpPr>
          <p:cNvPr id="4" name="Текст 4"/>
          <p:cNvSpPr txBox="1">
            <a:spLocks/>
          </p:cNvSpPr>
          <p:nvPr/>
        </p:nvSpPr>
        <p:spPr>
          <a:xfrm>
            <a:off x="443412" y="1344812"/>
            <a:ext cx="6050750" cy="38820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rgbClr val="00CAF2"/>
                </a:solidFill>
              </a:rPr>
              <a:t>Мастер отчетов в формате </a:t>
            </a:r>
            <a:r>
              <a:rPr lang="en-US" sz="2400" dirty="0">
                <a:solidFill>
                  <a:srgbClr val="00CAF2"/>
                </a:solidFill>
              </a:rPr>
              <a:t>Microsoft Word</a:t>
            </a:r>
            <a:endParaRPr lang="ru-RU" sz="2400" dirty="0">
              <a:solidFill>
                <a:srgbClr val="00CAF2"/>
              </a:solidFill>
            </a:endParaRPr>
          </a:p>
          <a:p>
            <a:pPr marL="0" indent="0">
              <a:buNone/>
            </a:pPr>
            <a:endParaRPr lang="ru-RU" sz="2000" dirty="0">
              <a:solidFill>
                <a:srgbClr val="F8F8F8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44C7DD-FCFD-4FB9-BF8E-BFA9E6B4E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370" y="1835030"/>
            <a:ext cx="8592060" cy="4654033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4261231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39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Формирование регламентирующей документации</a:t>
            </a:r>
          </a:p>
        </p:txBody>
      </p:sp>
      <p:sp>
        <p:nvSpPr>
          <p:cNvPr id="8" name="Текст 4"/>
          <p:cNvSpPr txBox="1">
            <a:spLocks/>
          </p:cNvSpPr>
          <p:nvPr/>
        </p:nvSpPr>
        <p:spPr>
          <a:xfrm>
            <a:off x="1514746" y="1887874"/>
            <a:ext cx="3394419" cy="86025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solidFill>
                  <a:srgbClr val="F8F8F8"/>
                </a:solidFill>
              </a:rPr>
              <a:t>Документ в формате</a:t>
            </a:r>
            <a:r>
              <a:rPr lang="en-US" sz="1800" dirty="0">
                <a:solidFill>
                  <a:srgbClr val="F8F8F8"/>
                </a:solidFill>
              </a:rPr>
              <a:t> Microsoft</a:t>
            </a:r>
            <a:r>
              <a:rPr lang="ru-RU" sz="1800" dirty="0">
                <a:solidFill>
                  <a:srgbClr val="F8F8F8"/>
                </a:solidFill>
              </a:rPr>
              <a:t> </a:t>
            </a:r>
            <a:r>
              <a:rPr lang="en-US" sz="1800" dirty="0">
                <a:solidFill>
                  <a:srgbClr val="F8F8F8"/>
                </a:solidFill>
              </a:rPr>
              <a:t>Word</a:t>
            </a:r>
            <a:endParaRPr lang="ru-RU" sz="1800" dirty="0">
              <a:solidFill>
                <a:srgbClr val="F8F8F8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873799"/>
            <a:ext cx="3251892" cy="4897775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027" y="1855906"/>
            <a:ext cx="3270492" cy="4909532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094" y="1869906"/>
            <a:ext cx="3263287" cy="4909532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441" y="1841111"/>
            <a:ext cx="3263089" cy="4919152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483" y="1855852"/>
            <a:ext cx="3282282" cy="4928197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126" y="1887874"/>
            <a:ext cx="3258747" cy="4897303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48" y="1830356"/>
            <a:ext cx="3296742" cy="4946697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483" y="1836086"/>
            <a:ext cx="3260119" cy="4914675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78" y="1830489"/>
            <a:ext cx="3282081" cy="4916054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245" y="1873249"/>
            <a:ext cx="3258806" cy="4909534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198" y="1856433"/>
            <a:ext cx="3257191" cy="4891790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311" y="1837791"/>
            <a:ext cx="3282867" cy="4929074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20" name="Текст 4">
            <a:extLst>
              <a:ext uri="{FF2B5EF4-FFF2-40B4-BE49-F238E27FC236}">
                <a16:creationId xmlns:a16="http://schemas.microsoft.com/office/drawing/2014/main" id="{41A24ECD-8E56-4FC8-983D-9A6307A59879}"/>
              </a:ext>
            </a:extLst>
          </p:cNvPr>
          <p:cNvSpPr txBox="1">
            <a:spLocks/>
          </p:cNvSpPr>
          <p:nvPr/>
        </p:nvSpPr>
        <p:spPr>
          <a:xfrm>
            <a:off x="443412" y="1296580"/>
            <a:ext cx="6050750" cy="38820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rgbClr val="00CAF2"/>
                </a:solidFill>
              </a:rPr>
              <a:t>Пример отчета в формате </a:t>
            </a:r>
            <a:r>
              <a:rPr lang="en-US" sz="2400" dirty="0">
                <a:solidFill>
                  <a:srgbClr val="00CAF2"/>
                </a:solidFill>
              </a:rPr>
              <a:t>Microsoft Word</a:t>
            </a:r>
            <a:endParaRPr lang="ru-RU" sz="2400" dirty="0">
              <a:solidFill>
                <a:srgbClr val="00CAF2"/>
              </a:solidFill>
            </a:endParaRPr>
          </a:p>
          <a:p>
            <a:pPr marL="0" indent="0">
              <a:buNone/>
            </a:pPr>
            <a:endParaRPr lang="ru-RU" sz="2000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50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CAF2"/>
                </a:solidFill>
              </a:rPr>
              <a:t>Использование проектирования в организационном развитии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559" y="1754616"/>
            <a:ext cx="4799522" cy="4483425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AC968F-E2C4-47A4-8837-2210F2CB4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012" y="1646856"/>
            <a:ext cx="3859102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813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40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Формирование регламентирующей документации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962" y="1846517"/>
            <a:ext cx="5743062" cy="4805688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8" name="Текст 4">
            <a:extLst>
              <a:ext uri="{FF2B5EF4-FFF2-40B4-BE49-F238E27FC236}">
                <a16:creationId xmlns:a16="http://schemas.microsoft.com/office/drawing/2014/main" id="{B9346FAB-21C2-4B31-845D-9A6E16203335}"/>
              </a:ext>
            </a:extLst>
          </p:cNvPr>
          <p:cNvSpPr txBox="1">
            <a:spLocks/>
          </p:cNvSpPr>
          <p:nvPr/>
        </p:nvSpPr>
        <p:spPr>
          <a:xfrm>
            <a:off x="443412" y="1354048"/>
            <a:ext cx="6050750" cy="38820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rgbClr val="00CAF2"/>
                </a:solidFill>
              </a:rPr>
              <a:t>Пример отчета в формате </a:t>
            </a:r>
            <a:r>
              <a:rPr lang="en-US" sz="2400" dirty="0">
                <a:solidFill>
                  <a:srgbClr val="00CAF2"/>
                </a:solidFill>
              </a:rPr>
              <a:t>Microsoft Excel</a:t>
            </a:r>
            <a:endParaRPr lang="ru-RU" sz="2400" dirty="0">
              <a:solidFill>
                <a:srgbClr val="00CAF2"/>
              </a:solidFill>
            </a:endParaRPr>
          </a:p>
          <a:p>
            <a:pPr marL="0" indent="0">
              <a:buNone/>
            </a:pPr>
            <a:endParaRPr lang="ru-RU" sz="2000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4336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41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CAF2"/>
                </a:solidFill>
              </a:rPr>
              <a:t>Формирование базы знаний о работе компании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4294967295"/>
          </p:nvPr>
        </p:nvSpPr>
        <p:spPr>
          <a:xfrm>
            <a:off x="8684347" y="1746920"/>
            <a:ext cx="3230562" cy="3910012"/>
          </a:xfrm>
        </p:spPr>
        <p:txBody>
          <a:bodyPr>
            <a:noAutofit/>
          </a:bodyPr>
          <a:lstStyle/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FFFFF"/>
                </a:solidFill>
              </a:rPr>
              <a:t>Просмотр с помощью веб-браузера на компьютерах и мобильных устройствах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FFFFF"/>
                </a:solidFill>
              </a:rPr>
              <a:t>Публикация в </a:t>
            </a:r>
            <a:r>
              <a:rPr lang="en-US" sz="1800" dirty="0">
                <a:solidFill>
                  <a:srgbClr val="FFFFFF"/>
                </a:solidFill>
              </a:rPr>
              <a:t>Intranet</a:t>
            </a:r>
            <a:r>
              <a:rPr lang="ru-RU" sz="1800" dirty="0">
                <a:solidFill>
                  <a:srgbClr val="FFFFFF"/>
                </a:solidFill>
              </a:rPr>
              <a:t> и </a:t>
            </a:r>
            <a:r>
              <a:rPr lang="en-US" sz="1800" dirty="0">
                <a:solidFill>
                  <a:srgbClr val="FFFFFF"/>
                </a:solidFill>
              </a:rPr>
              <a:t>Internet</a:t>
            </a:r>
            <a:endParaRPr lang="ru-RU" sz="1800" dirty="0">
              <a:solidFill>
                <a:srgbClr val="FFFFFF"/>
              </a:solidFill>
            </a:endParaRP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FFFFF"/>
                </a:solidFill>
              </a:rPr>
              <a:t>Сохранение отчетов в форматах: </a:t>
            </a:r>
            <a:r>
              <a:rPr lang="en-US" sz="1800" dirty="0">
                <a:solidFill>
                  <a:srgbClr val="FFFFFF"/>
                </a:solidFill>
              </a:rPr>
              <a:t>PDF</a:t>
            </a:r>
            <a:r>
              <a:rPr lang="ru-RU" sz="1800" dirty="0">
                <a:solidFill>
                  <a:srgbClr val="FFFFFF"/>
                </a:solidFill>
              </a:rPr>
              <a:t>, </a:t>
            </a:r>
            <a:r>
              <a:rPr lang="en-US" sz="1800" dirty="0">
                <a:solidFill>
                  <a:srgbClr val="FFFFFF"/>
                </a:solidFill>
              </a:rPr>
              <a:t>DOC</a:t>
            </a:r>
            <a:r>
              <a:rPr lang="ru-RU" sz="1800" dirty="0">
                <a:solidFill>
                  <a:srgbClr val="FFFFFF"/>
                </a:solidFill>
              </a:rPr>
              <a:t>, </a:t>
            </a:r>
            <a:r>
              <a:rPr lang="en-US" sz="1800" dirty="0">
                <a:solidFill>
                  <a:srgbClr val="FFFFFF"/>
                </a:solidFill>
              </a:rPr>
              <a:t>XLS</a:t>
            </a:r>
            <a:endParaRPr lang="ru-RU" sz="1800" dirty="0">
              <a:solidFill>
                <a:srgbClr val="FFFFFF"/>
              </a:solidFill>
            </a:endParaRP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FFFFF"/>
                </a:solidFill>
              </a:rPr>
              <a:t>Поддержка гиперссылок на объекты системы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FFFFF"/>
                </a:solidFill>
              </a:rPr>
              <a:t>Несколько отчетов для одного объекта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FFFFF"/>
                </a:solidFill>
              </a:rPr>
              <a:t>Полнотекстовый поиск во всей базе документов</a:t>
            </a:r>
          </a:p>
          <a:p>
            <a:endParaRPr lang="ru-RU" sz="1800" dirty="0">
              <a:solidFill>
                <a:srgbClr val="FFFFFF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197EAC-3D3C-4B21-94D6-0E9789AFF4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70" y="1953537"/>
            <a:ext cx="6463483" cy="3889496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3DB4B2F-1638-48EE-A9C4-DFD4135D9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464" y="2455242"/>
            <a:ext cx="6463483" cy="4205573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8" name="Текст 4">
            <a:extLst>
              <a:ext uri="{FF2B5EF4-FFF2-40B4-BE49-F238E27FC236}">
                <a16:creationId xmlns:a16="http://schemas.microsoft.com/office/drawing/2014/main" id="{1DAA904F-39F0-41ED-B6B6-0FDACD4E54A9}"/>
              </a:ext>
            </a:extLst>
          </p:cNvPr>
          <p:cNvSpPr txBox="1">
            <a:spLocks/>
          </p:cNvSpPr>
          <p:nvPr/>
        </p:nvSpPr>
        <p:spPr>
          <a:xfrm>
            <a:off x="482279" y="1358713"/>
            <a:ext cx="6050750" cy="38820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00CAF2"/>
                </a:solidFill>
              </a:rPr>
              <a:t>HTML-</a:t>
            </a:r>
            <a:r>
              <a:rPr lang="ru-RU" sz="2400" dirty="0">
                <a:solidFill>
                  <a:srgbClr val="00CAF2"/>
                </a:solidFill>
              </a:rPr>
              <a:t>публикация и </a:t>
            </a:r>
            <a:r>
              <a:rPr lang="en-US" sz="2400" dirty="0">
                <a:solidFill>
                  <a:srgbClr val="00CAF2"/>
                </a:solidFill>
              </a:rPr>
              <a:t>Business Studio Portal</a:t>
            </a:r>
          </a:p>
          <a:p>
            <a:pPr marL="0" indent="0">
              <a:buNone/>
            </a:pPr>
            <a:endParaRPr lang="ru-RU" sz="2000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76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42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Формирование базы знаний о работе компании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4294967295"/>
          </p:nvPr>
        </p:nvSpPr>
        <p:spPr>
          <a:xfrm>
            <a:off x="8494136" y="1253981"/>
            <a:ext cx="3411537" cy="3910012"/>
          </a:xfrm>
        </p:spPr>
        <p:txBody>
          <a:bodyPr>
            <a:noAutofit/>
          </a:bodyPr>
          <a:lstStyle/>
          <a:p>
            <a:pPr marL="0" indent="0">
              <a:buClr>
                <a:srgbClr val="009DBC"/>
              </a:buClr>
              <a:buNone/>
              <a:tabLst>
                <a:tab pos="269875" algn="l"/>
                <a:tab pos="360363" algn="l"/>
              </a:tabLst>
            </a:pPr>
            <a:r>
              <a:rPr lang="en-US" sz="1800" dirty="0">
                <a:solidFill>
                  <a:srgbClr val="FFFFFF"/>
                </a:solidFill>
              </a:rPr>
              <a:t>Business Studio Portal</a:t>
            </a:r>
            <a:r>
              <a:rPr lang="ru-RU" sz="1800" dirty="0">
                <a:solidFill>
                  <a:srgbClr val="FFFFFF"/>
                </a:solidFill>
              </a:rPr>
              <a:t> дополнительно к возможностям </a:t>
            </a:r>
            <a:r>
              <a:rPr lang="en-US" sz="1800" dirty="0">
                <a:solidFill>
                  <a:srgbClr val="FFFFFF"/>
                </a:solidFill>
              </a:rPr>
              <a:t>HTML</a:t>
            </a:r>
            <a:r>
              <a:rPr lang="ru-RU" sz="1800" dirty="0">
                <a:solidFill>
                  <a:srgbClr val="FFFFFF"/>
                </a:solidFill>
              </a:rPr>
              <a:t>-публикации поддерживает: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FFFFF"/>
                </a:solidFill>
              </a:rPr>
              <a:t>Авторизацию при входе на портал и разграничение прав доступа сотрудников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FFFFF"/>
                </a:solidFill>
              </a:rPr>
              <a:t>Персональную страницу сотрудника (с настраиваемой структурой)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FFFFF"/>
                </a:solidFill>
              </a:rPr>
              <a:t>Проведение согласований изменений в рабочей группе и ознакомление всех сотрудников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FFFFF"/>
                </a:solidFill>
              </a:rPr>
              <a:t>Работу с показателями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FFFFF"/>
                </a:solidFill>
              </a:rPr>
              <a:t>Обсуждение элементов бизнес-архитектуры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95D246-456E-4EDD-9FDC-9D47381077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38" y="2018780"/>
            <a:ext cx="5892284" cy="2820440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D22565-0520-4251-BBF1-58C9E4E227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537" y="3027458"/>
            <a:ext cx="6180306" cy="3392594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8" name="Текст 4">
            <a:extLst>
              <a:ext uri="{FF2B5EF4-FFF2-40B4-BE49-F238E27FC236}">
                <a16:creationId xmlns:a16="http://schemas.microsoft.com/office/drawing/2014/main" id="{B04FD8A9-D405-4B7D-9421-91EE831CF00D}"/>
              </a:ext>
            </a:extLst>
          </p:cNvPr>
          <p:cNvSpPr txBox="1">
            <a:spLocks/>
          </p:cNvSpPr>
          <p:nvPr/>
        </p:nvSpPr>
        <p:spPr>
          <a:xfrm>
            <a:off x="443412" y="1320338"/>
            <a:ext cx="6050750" cy="38820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00CAF2"/>
                </a:solidFill>
              </a:rPr>
              <a:t>Business Studio Portal</a:t>
            </a:r>
          </a:p>
          <a:p>
            <a:pPr marL="0" indent="0">
              <a:buNone/>
            </a:pPr>
            <a:endParaRPr lang="ru-RU" sz="2000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05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43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Ознакомление сотрудников с изменениями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294967295"/>
          </p:nvPr>
        </p:nvSpPr>
        <p:spPr>
          <a:xfrm>
            <a:off x="603849" y="1858696"/>
            <a:ext cx="4200525" cy="39100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FFFFFF"/>
                </a:solidFill>
              </a:rPr>
              <a:t>Как обеспечить, чтобы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ru-RU" sz="1800" dirty="0">
                <a:solidFill>
                  <a:srgbClr val="FFFFFF"/>
                </a:solidFill>
              </a:rPr>
              <a:t>в рамках проектов развития каждый сотрудник ознакомился с важными изменениями, которые касаются именно его?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FFFFFF"/>
                </a:solidFill>
              </a:rPr>
              <a:t>Эту задачу берет на себя </a:t>
            </a:r>
            <a:r>
              <a:rPr lang="en-US" sz="1800" dirty="0">
                <a:solidFill>
                  <a:srgbClr val="FFFFFF"/>
                </a:solidFill>
              </a:rPr>
              <a:t>Business Studio Portal</a:t>
            </a:r>
            <a:r>
              <a:rPr lang="ru-RU" sz="1800" dirty="0">
                <a:solidFill>
                  <a:srgbClr val="FFFFFF"/>
                </a:solidFill>
              </a:rPr>
              <a:t>. При появлении новых версий объектов, находящихся в зоне внимания сотрудника, </a:t>
            </a:r>
            <a:r>
              <a:rPr lang="en-US" sz="1800" dirty="0">
                <a:solidFill>
                  <a:srgbClr val="FFFFFF"/>
                </a:solidFill>
              </a:rPr>
              <a:t>Business Studio Portal</a:t>
            </a:r>
            <a:r>
              <a:rPr lang="ru-RU" sz="1800" dirty="0">
                <a:solidFill>
                  <a:srgbClr val="FFFFFF"/>
                </a:solidFill>
              </a:rPr>
              <a:t> высылает ему уведомление по </a:t>
            </a:r>
            <a:r>
              <a:rPr lang="en-US" sz="1800" dirty="0">
                <a:solidFill>
                  <a:srgbClr val="FFFFFF"/>
                </a:solidFill>
              </a:rPr>
              <a:t>e</a:t>
            </a:r>
            <a:r>
              <a:rPr lang="ru-RU" sz="1800" dirty="0">
                <a:solidFill>
                  <a:srgbClr val="FFFFFF"/>
                </a:solidFill>
              </a:rPr>
              <a:t>-</a:t>
            </a:r>
            <a:r>
              <a:rPr lang="en-US" sz="1800" dirty="0">
                <a:solidFill>
                  <a:srgbClr val="FFFFFF"/>
                </a:solidFill>
              </a:rPr>
              <a:t>mail</a:t>
            </a:r>
            <a:r>
              <a:rPr lang="ru-RU" sz="1800" dirty="0">
                <a:solidFill>
                  <a:srgbClr val="FFFFFF"/>
                </a:solidFill>
              </a:rPr>
              <a:t>, а также информирует о количестве новых версий объектов в главном меню. Зона внимания сотрудника рассчитывается на основе ролевых правил и может быть гибко настроена.</a:t>
            </a:r>
          </a:p>
          <a:p>
            <a:endParaRPr lang="ru-RU" sz="1800" dirty="0">
              <a:solidFill>
                <a:srgbClr val="FFFFFF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3C6F66-6084-4F3A-8DDA-17FD47D48D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544" y="1858696"/>
            <a:ext cx="6153277" cy="302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360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44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Ознакомление сотрудников с изменениями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4294967295"/>
          </p:nvPr>
        </p:nvSpPr>
        <p:spPr>
          <a:xfrm>
            <a:off x="342917" y="1635626"/>
            <a:ext cx="4181475" cy="39100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FFFFFF"/>
                </a:solidFill>
              </a:rPr>
              <a:t>Сотрудник должен ознакомиться с новыми версиями в специальном разделе Опросы и поставить отметку об ознакомлении. Портал фиксирует время ознакомления и предоставляет возможность руководителям проконтролировать, все ли сотрудники ознакомились с изменениями.</a:t>
            </a:r>
          </a:p>
          <a:p>
            <a:endParaRPr lang="ru-RU" sz="1800" dirty="0">
              <a:solidFill>
                <a:srgbClr val="FFFFFF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206" y="1635626"/>
            <a:ext cx="6947877" cy="4305286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972" y="2118371"/>
            <a:ext cx="6563743" cy="4067255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0411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89829D4-E22B-4153-804A-D8CF8DDF3C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45</a:t>
            </a:fld>
            <a:endParaRPr lang="ru-RU" dirty="0"/>
          </a:p>
        </p:txBody>
      </p:sp>
      <p:sp>
        <p:nvSpPr>
          <p:cNvPr id="18" name="Заголовок 2">
            <a:extLst>
              <a:ext uri="{FF2B5EF4-FFF2-40B4-BE49-F238E27FC236}">
                <a16:creationId xmlns:a16="http://schemas.microsoft.com/office/drawing/2014/main" id="{B5F88EA5-CB78-4B79-8F2E-A9A576512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Интеграция с другими ИТ-системами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46497" y="5690223"/>
            <a:ext cx="108882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449263" algn="l"/>
              </a:tabLst>
            </a:pPr>
            <a:r>
              <a:rPr lang="ru-RU" dirty="0">
                <a:solidFill>
                  <a:srgbClr val="FFFFFF"/>
                </a:solidFill>
              </a:rPr>
              <a:t>Обмен данными бизнес-модели организации с другими корпоративными информационными системами различных классов – </a:t>
            </a:r>
            <a:r>
              <a:rPr lang="en-US" dirty="0">
                <a:solidFill>
                  <a:srgbClr val="FFFFFF"/>
                </a:solidFill>
              </a:rPr>
              <a:t>ERP</a:t>
            </a:r>
            <a:r>
              <a:rPr lang="ru-RU" dirty="0">
                <a:solidFill>
                  <a:srgbClr val="FFFFFF"/>
                </a:solidFill>
              </a:rPr>
              <a:t>, </a:t>
            </a:r>
            <a:r>
              <a:rPr lang="en-US" dirty="0">
                <a:solidFill>
                  <a:srgbClr val="FFFFFF"/>
                </a:solidFill>
              </a:rPr>
              <a:t>BI, BPMS</a:t>
            </a:r>
            <a:r>
              <a:rPr lang="ru-RU" dirty="0">
                <a:solidFill>
                  <a:srgbClr val="FFFFFF"/>
                </a:solidFill>
              </a:rPr>
              <a:t>, </a:t>
            </a:r>
            <a:r>
              <a:rPr lang="en-US" dirty="0">
                <a:solidFill>
                  <a:srgbClr val="FFFFFF"/>
                </a:solidFill>
              </a:rPr>
              <a:t>HRM</a:t>
            </a:r>
            <a:r>
              <a:rPr lang="ru-RU" dirty="0">
                <a:solidFill>
                  <a:srgbClr val="FFFFFF"/>
                </a:solidFill>
              </a:rPr>
              <a:t>, </a:t>
            </a:r>
            <a:r>
              <a:rPr lang="en-US" dirty="0">
                <a:solidFill>
                  <a:srgbClr val="FFFFFF"/>
                </a:solidFill>
              </a:rPr>
              <a:t>ECM</a:t>
            </a:r>
            <a:r>
              <a:rPr lang="ru-RU" dirty="0">
                <a:solidFill>
                  <a:srgbClr val="FFFFFF"/>
                </a:solidFill>
              </a:rPr>
              <a:t>. </a:t>
            </a:r>
            <a:br>
              <a:rPr lang="ru-RU" dirty="0">
                <a:solidFill>
                  <a:srgbClr val="FFFFFF"/>
                </a:solidFill>
              </a:rPr>
            </a:br>
            <a:r>
              <a:rPr lang="ru-RU" dirty="0">
                <a:solidFill>
                  <a:srgbClr val="FFFFFF"/>
                </a:solidFill>
              </a:rPr>
              <a:t>Интеграция настраивается по протоколу </a:t>
            </a:r>
            <a:r>
              <a:rPr lang="en-US" dirty="0">
                <a:solidFill>
                  <a:srgbClr val="FFFFFF"/>
                </a:solidFill>
              </a:rPr>
              <a:t>OData</a:t>
            </a:r>
            <a:r>
              <a:rPr lang="ru-RU" dirty="0">
                <a:solidFill>
                  <a:srgbClr val="FFFFFF"/>
                </a:solidFill>
              </a:rPr>
              <a:t> или посредством корпоративной шины данных клиента.</a:t>
            </a:r>
            <a:r>
              <a:rPr lang="en-US" dirty="0">
                <a:solidFill>
                  <a:srgbClr val="FFFFFF"/>
                </a:solidFill>
              </a:rPr>
              <a:t> 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883" y="1139277"/>
            <a:ext cx="1152921" cy="80104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551" y="1131055"/>
            <a:ext cx="1591447" cy="787873"/>
          </a:xfrm>
          <a:prstGeom prst="rect">
            <a:avLst/>
          </a:prstGeom>
        </p:spPr>
      </p:pic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C659DCB5-D65B-4966-B70D-C29DC032A5F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781676" y="2028825"/>
            <a:ext cx="586128" cy="532826"/>
          </a:xfrm>
          <a:prstGeom prst="straightConnector1">
            <a:avLst/>
          </a:prstGeom>
          <a:ln w="50800">
            <a:solidFill>
              <a:schemeClr val="tx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C659DCB5-D65B-4966-B70D-C29DC032A5F6}"/>
              </a:ext>
            </a:extLst>
          </p:cNvPr>
          <p:cNvCxnSpPr>
            <a:cxnSpLocks/>
          </p:cNvCxnSpPr>
          <p:nvPr/>
        </p:nvCxnSpPr>
        <p:spPr bwMode="auto">
          <a:xfrm flipV="1">
            <a:off x="7096125" y="2028825"/>
            <a:ext cx="591094" cy="515795"/>
          </a:xfrm>
          <a:prstGeom prst="straightConnector1">
            <a:avLst/>
          </a:prstGeom>
          <a:ln w="50800">
            <a:solidFill>
              <a:schemeClr val="tx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302" y="2648757"/>
            <a:ext cx="1006891" cy="1006891"/>
          </a:xfrm>
          <a:prstGeom prst="rect">
            <a:avLst/>
          </a:prstGeom>
        </p:spPr>
      </p:pic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C659DCB5-D65B-4966-B70D-C29DC032A5F6}"/>
              </a:ext>
            </a:extLst>
          </p:cNvPr>
          <p:cNvCxnSpPr>
            <a:cxnSpLocks/>
          </p:cNvCxnSpPr>
          <p:nvPr/>
        </p:nvCxnSpPr>
        <p:spPr bwMode="auto">
          <a:xfrm>
            <a:off x="7679697" y="3154846"/>
            <a:ext cx="873753" cy="8630"/>
          </a:xfrm>
          <a:prstGeom prst="straightConnector1">
            <a:avLst/>
          </a:prstGeom>
          <a:ln w="50800">
            <a:solidFill>
              <a:schemeClr val="tx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Рисунок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850" y="4557779"/>
            <a:ext cx="1239775" cy="912739"/>
          </a:xfrm>
          <a:prstGeom prst="rect">
            <a:avLst/>
          </a:prstGeom>
        </p:spPr>
      </p:pic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C659DCB5-D65B-4966-B70D-C29DC032A5F6}"/>
              </a:ext>
            </a:extLst>
          </p:cNvPr>
          <p:cNvCxnSpPr>
            <a:cxnSpLocks/>
          </p:cNvCxnSpPr>
          <p:nvPr/>
        </p:nvCxnSpPr>
        <p:spPr bwMode="auto">
          <a:xfrm>
            <a:off x="7181850" y="3791347"/>
            <a:ext cx="555939" cy="644834"/>
          </a:xfrm>
          <a:prstGeom prst="straightConnector1">
            <a:avLst/>
          </a:prstGeom>
          <a:ln w="50800">
            <a:solidFill>
              <a:schemeClr val="tx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C659DCB5-D65B-4966-B70D-C29DC032A5F6}"/>
              </a:ext>
            </a:extLst>
          </p:cNvPr>
          <p:cNvCxnSpPr>
            <a:cxnSpLocks/>
          </p:cNvCxnSpPr>
          <p:nvPr/>
        </p:nvCxnSpPr>
        <p:spPr bwMode="auto">
          <a:xfrm flipH="1">
            <a:off x="5702039" y="3823553"/>
            <a:ext cx="489756" cy="664437"/>
          </a:xfrm>
          <a:prstGeom prst="straightConnector1">
            <a:avLst/>
          </a:prstGeom>
          <a:ln w="50800">
            <a:solidFill>
              <a:schemeClr val="tx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Рисунок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152" y="4557779"/>
            <a:ext cx="1239775" cy="926127"/>
          </a:xfrm>
          <a:prstGeom prst="rect">
            <a:avLst/>
          </a:prstGeom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9D67DC09-6CE9-44EF-AAF5-36D6C8E17E72}"/>
              </a:ext>
            </a:extLst>
          </p:cNvPr>
          <p:cNvSpPr/>
          <p:nvPr/>
        </p:nvSpPr>
        <p:spPr bwMode="auto">
          <a:xfrm>
            <a:off x="5781676" y="2679075"/>
            <a:ext cx="1872208" cy="1008112"/>
          </a:xfrm>
          <a:prstGeom prst="rect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Business Studio</a:t>
            </a:r>
            <a:endParaRPr lang="ru-RU" sz="14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pPr algn="ctr" rtl="0"/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OData</a:t>
            </a:r>
          </a:p>
        </p:txBody>
      </p: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53C2BD6D-3B51-4421-A32C-F3ED359A0CE8}"/>
              </a:ext>
            </a:extLst>
          </p:cNvPr>
          <p:cNvCxnSpPr>
            <a:cxnSpLocks/>
          </p:cNvCxnSpPr>
          <p:nvPr/>
        </p:nvCxnSpPr>
        <p:spPr bwMode="auto">
          <a:xfrm flipH="1">
            <a:off x="4770333" y="3141512"/>
            <a:ext cx="910394" cy="0"/>
          </a:xfrm>
          <a:prstGeom prst="straightConnector1">
            <a:avLst/>
          </a:prstGeom>
          <a:ln w="50800">
            <a:solidFill>
              <a:schemeClr val="tx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A5291656-2296-4D8F-A042-0FD9E71710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248" y="2771239"/>
            <a:ext cx="1794429" cy="77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302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46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Поддержка цикла организационного развития с помощью </a:t>
            </a:r>
            <a:r>
              <a:rPr lang="en-US" dirty="0"/>
              <a:t>Business Studio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31793C-3B71-4E5F-9C5A-62E2409E9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72" y="1331844"/>
            <a:ext cx="7797615" cy="638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893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A360A0-8161-42A2-A5D6-7E9B7ED858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47</a:t>
            </a:fld>
            <a:endParaRPr lang="ru-RU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AEFDE01-4996-434C-B25B-A4636EF96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Мониторинг инцидентов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C12D5F-3606-4AA6-9174-B68413615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86" y="1439685"/>
            <a:ext cx="6193754" cy="4173637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4B23576-38D6-4807-B301-D341BB7C36EA}"/>
              </a:ext>
            </a:extLst>
          </p:cNvPr>
          <p:cNvSpPr/>
          <p:nvPr/>
        </p:nvSpPr>
        <p:spPr>
          <a:xfrm>
            <a:off x="7488507" y="1327542"/>
            <a:ext cx="392789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8F8F8"/>
                </a:solidFill>
              </a:rPr>
              <a:t>Случаи реализации риска называют </a:t>
            </a:r>
            <a:r>
              <a:rPr lang="ru-RU" b="1" dirty="0">
                <a:solidFill>
                  <a:srgbClr val="F8F8F8"/>
                </a:solidFill>
              </a:rPr>
              <a:t>инцидентами</a:t>
            </a:r>
            <a:r>
              <a:rPr lang="ru-RU" dirty="0">
                <a:solidFill>
                  <a:srgbClr val="F8F8F8"/>
                </a:solidFill>
              </a:rPr>
              <a:t>. Каждый инцидент характеризуется рядом параметров: временем возникновения, временем обнаружения, автоматически рассчитывается время тишины.</a:t>
            </a:r>
          </a:p>
        </p:txBody>
      </p:sp>
    </p:spTree>
    <p:extLst>
      <p:ext uri="{BB962C8B-B14F-4D97-AF65-F5344CB8AC3E}">
        <p14:creationId xmlns:p14="http://schemas.microsoft.com/office/powerpoint/2010/main" val="30747053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48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Сбор сообщений о несоответствиях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0BF647-8835-4ED4-9121-EE3182696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81" y="1651696"/>
            <a:ext cx="6547052" cy="4092631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8" name="Текст 6">
            <a:extLst>
              <a:ext uri="{FF2B5EF4-FFF2-40B4-BE49-F238E27FC236}">
                <a16:creationId xmlns:a16="http://schemas.microsoft.com/office/drawing/2014/main" id="{F4467125-0074-4B44-9D5A-10E0B49904FB}"/>
              </a:ext>
            </a:extLst>
          </p:cNvPr>
          <p:cNvSpPr txBox="1">
            <a:spLocks/>
          </p:cNvSpPr>
          <p:nvPr/>
        </p:nvSpPr>
        <p:spPr>
          <a:xfrm>
            <a:off x="8133236" y="1651696"/>
            <a:ext cx="3412671" cy="30243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solidFill>
                  <a:srgbClr val="F8F8F8"/>
                </a:solidFill>
              </a:rPr>
              <a:t>Модуль </a:t>
            </a:r>
            <a:r>
              <a:rPr lang="en-US" sz="1800" dirty="0">
                <a:solidFill>
                  <a:srgbClr val="F8F8F8"/>
                </a:solidFill>
              </a:rPr>
              <a:t>Cockpit</a:t>
            </a:r>
            <a:r>
              <a:rPr lang="ru-RU" sz="1800" dirty="0">
                <a:solidFill>
                  <a:srgbClr val="F8F8F8"/>
                </a:solidFill>
              </a:rPr>
              <a:t> позволяет организовать ввод сообщений о несоответствиях с любого рабочего места и вовлечь в процесс улучшения качества всех сотрудников.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37913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49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Сбор значений показателей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294967295"/>
          </p:nvPr>
        </p:nvSpPr>
        <p:spPr>
          <a:xfrm>
            <a:off x="8202493" y="1280004"/>
            <a:ext cx="3411537" cy="3041650"/>
          </a:xfrm>
        </p:spPr>
        <p:txBody>
          <a:bodyPr>
            <a:normAutofit/>
          </a:bodyPr>
          <a:lstStyle/>
          <a:p>
            <a:pPr marL="28575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en-US" sz="1800" dirty="0">
                <a:solidFill>
                  <a:srgbClr val="FFFFFF"/>
                </a:solidFill>
              </a:rPr>
              <a:t>Business Studio Portal</a:t>
            </a:r>
            <a:r>
              <a:rPr lang="ru-RU" sz="1800" dirty="0">
                <a:solidFill>
                  <a:srgbClr val="FFFFFF"/>
                </a:solidFill>
              </a:rPr>
              <a:t> позволяет вносить плановые и фактические значения показателей в базу данных </a:t>
            </a:r>
            <a:r>
              <a:rPr lang="en-US" sz="1800" dirty="0">
                <a:solidFill>
                  <a:srgbClr val="FFFFFF"/>
                </a:solidFill>
              </a:rPr>
              <a:t>Business Studio</a:t>
            </a:r>
            <a:r>
              <a:rPr lang="ru-RU" sz="1800" dirty="0">
                <a:solidFill>
                  <a:srgbClr val="FFFFFF"/>
                </a:solidFill>
              </a:rPr>
              <a:t> через интернет-браузер.</a:t>
            </a:r>
            <a:endParaRPr lang="en-US" sz="1800" dirty="0">
              <a:solidFill>
                <a:srgbClr val="FFFFFF"/>
              </a:solidFill>
            </a:endParaRPr>
          </a:p>
          <a:p>
            <a:pPr marL="28575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FFFFF"/>
                </a:solidFill>
              </a:rPr>
              <a:t>Также поддерживается импорт значений показателей из файлов </a:t>
            </a:r>
            <a:r>
              <a:rPr lang="en-US" sz="1800" dirty="0">
                <a:solidFill>
                  <a:srgbClr val="FFFFFF"/>
                </a:solidFill>
              </a:rPr>
              <a:t>XLS </a:t>
            </a:r>
            <a:r>
              <a:rPr lang="ru-RU" sz="1800" dirty="0">
                <a:solidFill>
                  <a:srgbClr val="FFFFFF"/>
                </a:solidFill>
              </a:rPr>
              <a:t>или других систем через коннекторы.</a:t>
            </a:r>
          </a:p>
          <a:p>
            <a:endParaRPr lang="ru-RU" sz="1800" dirty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46" b="-4546"/>
          <a:stretch/>
        </p:blipFill>
        <p:spPr>
          <a:xfrm>
            <a:off x="664234" y="1056587"/>
            <a:ext cx="5651500" cy="4589462"/>
          </a:xfr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0343" y="4719729"/>
            <a:ext cx="5940425" cy="1524489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719704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Studio</a:t>
            </a:r>
            <a:r>
              <a:rPr lang="ru-RU" dirty="0"/>
              <a:t> - инструмент для проектирования бизнес-архитектуры</a:t>
            </a: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492" b="-21492"/>
          <a:stretch/>
        </p:blipFill>
        <p:spPr>
          <a:xfrm>
            <a:off x="319711" y="1471662"/>
            <a:ext cx="6186488" cy="5022850"/>
          </a:xfrm>
          <a:effectLst/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9D60A8A8-CC5F-4CB3-8C99-10E90AC9D49D}"/>
              </a:ext>
            </a:extLst>
          </p:cNvPr>
          <p:cNvSpPr txBox="1">
            <a:spLocks/>
          </p:cNvSpPr>
          <p:nvPr/>
        </p:nvSpPr>
        <p:spPr>
          <a:xfrm>
            <a:off x="6718433" y="1546618"/>
            <a:ext cx="4970045" cy="39100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DBC"/>
              </a:buClr>
              <a:buNone/>
              <a:tabLst>
                <a:tab pos="269875" algn="l"/>
                <a:tab pos="360363" algn="l"/>
              </a:tabLst>
            </a:pPr>
            <a:r>
              <a:rPr lang="ru-RU" sz="1800" dirty="0" err="1">
                <a:solidFill>
                  <a:srgbClr val="00CAF2"/>
                </a:solidFill>
              </a:rPr>
              <a:t>Business</a:t>
            </a:r>
            <a:r>
              <a:rPr lang="ru-RU" sz="1800" dirty="0">
                <a:solidFill>
                  <a:srgbClr val="00CAF2"/>
                </a:solidFill>
              </a:rPr>
              <a:t> </a:t>
            </a:r>
            <a:r>
              <a:rPr lang="ru-RU" sz="1800" dirty="0" err="1">
                <a:solidFill>
                  <a:srgbClr val="00CAF2"/>
                </a:solidFill>
              </a:rPr>
              <a:t>Studio</a:t>
            </a:r>
            <a:r>
              <a:rPr lang="ru-RU" sz="1800" dirty="0">
                <a:solidFill>
                  <a:srgbClr val="00CAF2"/>
                </a:solidFill>
              </a:rPr>
              <a:t> позволяет создать комплексную модель бизнес-архитектуры, включающую: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требования к бизнесу со стороны собственников и стратегию их выполнения;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концептуальную модель деятельности, которая используется для выработки принципиальных решений о его устройстве;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подробные операционные описания бизнес-процессов, дающие конкретные представления о том, что и как должно делаться в компании;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организационную структуру;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структуру информационных систем и данных;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ресурсы и средства производства, участвующие в выполнении операций.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1015863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50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Контроль выполнения стратегии</a:t>
            </a:r>
          </a:p>
        </p:txBody>
      </p:sp>
      <p:sp>
        <p:nvSpPr>
          <p:cNvPr id="15" name="Текст 4"/>
          <p:cNvSpPr txBox="1">
            <a:spLocks/>
          </p:cNvSpPr>
          <p:nvPr/>
        </p:nvSpPr>
        <p:spPr>
          <a:xfrm>
            <a:off x="473665" y="927805"/>
            <a:ext cx="3423571" cy="175976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ru-RU" sz="2400" dirty="0">
                <a:solidFill>
                  <a:srgbClr val="00CAF2"/>
                </a:solidFill>
              </a:rPr>
              <a:t>Формирование отчетов</a:t>
            </a:r>
          </a:p>
          <a:p>
            <a:pPr marL="0" indent="0">
              <a:buNone/>
            </a:pPr>
            <a:r>
              <a:rPr lang="ru-RU" altLang="ru-RU" sz="1800" dirty="0">
                <a:solidFill>
                  <a:srgbClr val="F8F8F8"/>
                </a:solidFill>
              </a:rPr>
              <a:t>Отчеты по целям и показателям могут быть сформированы в </a:t>
            </a:r>
            <a:r>
              <a:rPr lang="en-US" altLang="ru-RU" sz="1800" dirty="0">
                <a:solidFill>
                  <a:srgbClr val="F8F8F8"/>
                </a:solidFill>
              </a:rPr>
              <a:t>Business Studio </a:t>
            </a:r>
            <a:r>
              <a:rPr lang="ru-RU" altLang="ru-RU" sz="1800" dirty="0">
                <a:solidFill>
                  <a:srgbClr val="F8F8F8"/>
                </a:solidFill>
              </a:rPr>
              <a:t>в формате M</a:t>
            </a:r>
            <a:r>
              <a:rPr lang="en-US" altLang="ru-RU" sz="1800" dirty="0">
                <a:solidFill>
                  <a:srgbClr val="F8F8F8"/>
                </a:solidFill>
              </a:rPr>
              <a:t>S</a:t>
            </a:r>
            <a:r>
              <a:rPr lang="ru-RU" altLang="ru-RU" sz="1800" dirty="0">
                <a:solidFill>
                  <a:srgbClr val="F8F8F8"/>
                </a:solidFill>
              </a:rPr>
              <a:t> </a:t>
            </a:r>
            <a:r>
              <a:rPr lang="ru-RU" altLang="ru-RU" sz="1800" dirty="0" err="1">
                <a:solidFill>
                  <a:srgbClr val="F8F8F8"/>
                </a:solidFill>
              </a:rPr>
              <a:t>Word</a:t>
            </a:r>
            <a:r>
              <a:rPr lang="en-US" altLang="ru-RU" sz="1800" dirty="0">
                <a:solidFill>
                  <a:srgbClr val="F8F8F8"/>
                </a:solidFill>
              </a:rPr>
              <a:t> </a:t>
            </a:r>
            <a:r>
              <a:rPr lang="ru-RU" altLang="ru-RU" sz="1800" dirty="0">
                <a:solidFill>
                  <a:srgbClr val="F8F8F8"/>
                </a:solidFill>
              </a:rPr>
              <a:t>или </a:t>
            </a:r>
            <a:r>
              <a:rPr lang="en-US" altLang="ru-RU" sz="1800" dirty="0">
                <a:solidFill>
                  <a:srgbClr val="F8F8F8"/>
                </a:solidFill>
              </a:rPr>
              <a:t>MS Excel</a:t>
            </a:r>
            <a:r>
              <a:rPr lang="ru-RU" altLang="ru-RU" sz="1800" dirty="0">
                <a:solidFill>
                  <a:srgbClr val="F8F8F8"/>
                </a:solidFill>
              </a:rPr>
              <a:t>.</a:t>
            </a:r>
            <a:endParaRPr lang="ru-RU" sz="1800" dirty="0">
              <a:solidFill>
                <a:srgbClr val="F8F8F8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085" y="2563793"/>
            <a:ext cx="4477893" cy="3163202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366" y="1650042"/>
            <a:ext cx="3366301" cy="4770010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213772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77F95F8-DA47-49C0-B4B9-306344B0C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193" y="886634"/>
            <a:ext cx="5847597" cy="4473237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03C6C2-7EA3-46FC-9C1D-4303E465A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610" y="1091748"/>
            <a:ext cx="7479291" cy="4513065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67E1D69-2022-4610-A04A-8961296B4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9699" y="1249203"/>
            <a:ext cx="7049115" cy="5094364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2AC0EBF-CA9B-4EC4-9E97-159AB68D65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720" y="1983831"/>
            <a:ext cx="7410201" cy="4488596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51</a:t>
            </a:fld>
            <a:endParaRPr lang="ru-RU" dirty="0"/>
          </a:p>
        </p:txBody>
      </p:sp>
      <p:sp>
        <p:nvSpPr>
          <p:cNvPr id="23" name="Заголовок 5">
            <a:extLst>
              <a:ext uri="{FF2B5EF4-FFF2-40B4-BE49-F238E27FC236}">
                <a16:creationId xmlns:a16="http://schemas.microsoft.com/office/drawing/2014/main" id="{F5993096-DDE4-40D4-B7AE-0E29F99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CAF2"/>
                </a:solidFill>
              </a:rPr>
              <a:t>Контроль выполнения стратегии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294967295"/>
          </p:nvPr>
        </p:nvSpPr>
        <p:spPr>
          <a:xfrm>
            <a:off x="425353" y="1053330"/>
            <a:ext cx="3011488" cy="3086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CAF2"/>
                </a:solidFill>
              </a:rPr>
              <a:t>Business Studio Portal</a:t>
            </a:r>
            <a:endParaRPr lang="ru-RU" sz="2400" dirty="0">
              <a:solidFill>
                <a:srgbClr val="00CAF2"/>
              </a:solidFill>
            </a:endParaRPr>
          </a:p>
          <a:p>
            <a:pPr marL="0" indent="0">
              <a:buNone/>
            </a:pPr>
            <a:r>
              <a:rPr lang="ru-RU" sz="1800" dirty="0">
                <a:solidFill>
                  <a:srgbClr val="F8F8F8"/>
                </a:solidFill>
              </a:rPr>
              <a:t>Контролировать значения показателей и достижение целей удобно с помощью Портала.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6608332-155B-470D-827B-CE730E113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9779" y="1343636"/>
            <a:ext cx="7005630" cy="5383102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31967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52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Контроль выполнения стратегии</a:t>
            </a:r>
          </a:p>
        </p:txBody>
      </p:sp>
      <p:sp>
        <p:nvSpPr>
          <p:cNvPr id="7" name="Текст 4"/>
          <p:cNvSpPr txBox="1">
            <a:spLocks/>
          </p:cNvSpPr>
          <p:nvPr/>
        </p:nvSpPr>
        <p:spPr>
          <a:xfrm>
            <a:off x="443412" y="1214227"/>
            <a:ext cx="3551390" cy="252336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00CAF2"/>
                </a:solidFill>
              </a:rPr>
              <a:t>Business Studio Cockpit</a:t>
            </a:r>
            <a:endParaRPr lang="en-US" sz="2400" dirty="0">
              <a:solidFill>
                <a:srgbClr val="F8F8F8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F8F8F8"/>
                </a:solidFill>
              </a:rPr>
              <a:t>Cockpit</a:t>
            </a:r>
            <a:r>
              <a:rPr lang="ru-RU" sz="1800" dirty="0">
                <a:solidFill>
                  <a:srgbClr val="F8F8F8"/>
                </a:solidFill>
              </a:rPr>
              <a:t> – это редакция </a:t>
            </a:r>
            <a:r>
              <a:rPr lang="en-US" sz="1800" dirty="0">
                <a:solidFill>
                  <a:srgbClr val="F8F8F8"/>
                </a:solidFill>
              </a:rPr>
              <a:t>Business Studio</a:t>
            </a:r>
            <a:r>
              <a:rPr lang="ru-RU" sz="1800" dirty="0">
                <a:solidFill>
                  <a:srgbClr val="F8F8F8"/>
                </a:solidFill>
              </a:rPr>
              <a:t> с ограниченным функционалом, предназначенная для ввода, просмотра, контроля и анализа информации в </a:t>
            </a:r>
            <a:r>
              <a:rPr lang="en-US" sz="1800" dirty="0">
                <a:solidFill>
                  <a:srgbClr val="F8F8F8"/>
                </a:solidFill>
              </a:rPr>
              <a:t>Business Studio</a:t>
            </a:r>
            <a:r>
              <a:rPr lang="ru-RU" sz="1800" dirty="0">
                <a:solidFill>
                  <a:srgbClr val="F8F8F8"/>
                </a:solidFill>
              </a:rPr>
              <a:t>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1036C9-4B5F-44AB-B6F7-E20FDE257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46" y="1329943"/>
            <a:ext cx="5368186" cy="3116167"/>
          </a:xfrm>
          <a:prstGeom prst="rect">
            <a:avLst/>
          </a:prstGeom>
          <a:effectLst>
            <a:glow rad="127000">
              <a:srgbClr val="009DBC">
                <a:alpha val="40000"/>
              </a:srgbClr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B118D64-CEFF-4CA1-AEA7-C849EA0BE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087" y="3382263"/>
            <a:ext cx="4377242" cy="3018591"/>
          </a:xfrm>
          <a:prstGeom prst="rect">
            <a:avLst/>
          </a:prstGeom>
          <a:effectLst>
            <a:glow rad="1270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71815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53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Управление жизненным циклом модели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4294967295"/>
          </p:nvPr>
        </p:nvSpPr>
        <p:spPr>
          <a:xfrm>
            <a:off x="573314" y="1304215"/>
            <a:ext cx="3797300" cy="47640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F8F8F8"/>
                </a:solidFill>
              </a:rPr>
              <a:t>С помощью механизма веток (</a:t>
            </a:r>
            <a:r>
              <a:rPr lang="en-US" sz="1800" dirty="0">
                <a:solidFill>
                  <a:srgbClr val="F8F8F8"/>
                </a:solidFill>
              </a:rPr>
              <a:t>branches</a:t>
            </a:r>
            <a:r>
              <a:rPr lang="ru-RU" sz="1800" dirty="0">
                <a:solidFill>
                  <a:srgbClr val="F8F8F8"/>
                </a:solidFill>
              </a:rPr>
              <a:t>) система берет на себя отслеживание изменений модели в каждом проекте, подготовку вариантов изменений и согласование их в проектной рабочей группе с помощью </a:t>
            </a:r>
            <a:r>
              <a:rPr lang="en-US" sz="1800" dirty="0">
                <a:solidFill>
                  <a:srgbClr val="F8F8F8"/>
                </a:solidFill>
              </a:rPr>
              <a:t>Business Studio Portal</a:t>
            </a:r>
            <a:r>
              <a:rPr lang="ru-RU" sz="1800" dirty="0">
                <a:solidFill>
                  <a:srgbClr val="F8F8F8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F8F8F8"/>
                </a:solidFill>
              </a:rPr>
              <a:t>После того как изменения в бизнес-архитектуре компании будут воплощены в реальности, информация из рабочей ветки переносится в актуальную модель, и компания начинает работать по-новому. 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8F8F8"/>
                </a:solidFill>
              </a:rPr>
              <a:t>Business Studio Portal</a:t>
            </a:r>
            <a:r>
              <a:rPr lang="ru-RU" sz="1800" dirty="0">
                <a:solidFill>
                  <a:srgbClr val="F8F8F8"/>
                </a:solidFill>
              </a:rPr>
              <a:t> персонально оповещает сотрудников компании о появлении новых версий объектов в их зоне внимания. </a:t>
            </a:r>
          </a:p>
          <a:p>
            <a:pPr marL="0" indent="0">
              <a:buNone/>
            </a:pPr>
            <a:endParaRPr lang="ru-RU" sz="1800" dirty="0">
              <a:solidFill>
                <a:srgbClr val="F8F8F8"/>
              </a:solidFill>
            </a:endParaRPr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07" t="-70888" r="-1" b="-91160"/>
          <a:stretch/>
        </p:blipFill>
        <p:spPr>
          <a:xfrm>
            <a:off x="3293836" y="-346614"/>
            <a:ext cx="8324850" cy="6086475"/>
          </a:xfrm>
          <a:effectLst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ED4BE7-410A-48D5-B599-98A813F61A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53" t="-6806" r="-1" b="-12838"/>
          <a:stretch/>
        </p:blipFill>
        <p:spPr>
          <a:xfrm>
            <a:off x="4678729" y="1921179"/>
            <a:ext cx="6767495" cy="5039744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05543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54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Мультиязычность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3412" y="760416"/>
            <a:ext cx="10526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8F8F8"/>
                </a:solidFill>
              </a:rPr>
              <a:t>Поддержка разработки модели на нескольких языках. Переключение языка модели в интерфейсе программы и в </a:t>
            </a:r>
            <a:r>
              <a:rPr lang="en-US" dirty="0">
                <a:solidFill>
                  <a:srgbClr val="F8F8F8"/>
                </a:solidFill>
              </a:rPr>
              <a:t>Business Studio Portal</a:t>
            </a:r>
            <a:r>
              <a:rPr lang="ru-RU" dirty="0">
                <a:solidFill>
                  <a:srgbClr val="F8F8F8"/>
                </a:solidFill>
              </a:rPr>
              <a:t>. Удобные возможности для перевода: можно вводить данные сразу на всех языках или перевести модель на другие языки потом.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12" y="1752742"/>
            <a:ext cx="6197600" cy="4439181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5942C6-2002-4A1F-B874-9A5EE7A7B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221" y="1903434"/>
            <a:ext cx="6299850" cy="4449014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08891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55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Мультиязычность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12" y="1458467"/>
            <a:ext cx="9379097" cy="5041265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582" y="1635292"/>
            <a:ext cx="9581182" cy="5149885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9" name="Текст 6">
            <a:extLst>
              <a:ext uri="{FF2B5EF4-FFF2-40B4-BE49-F238E27FC236}">
                <a16:creationId xmlns:a16="http://schemas.microsoft.com/office/drawing/2014/main" id="{1405A65A-A5F8-42DB-83C2-0A8F6ED2A60A}"/>
              </a:ext>
            </a:extLst>
          </p:cNvPr>
          <p:cNvSpPr txBox="1">
            <a:spLocks/>
          </p:cNvSpPr>
          <p:nvPr/>
        </p:nvSpPr>
        <p:spPr>
          <a:xfrm>
            <a:off x="494586" y="890634"/>
            <a:ext cx="8957868" cy="30854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rgbClr val="00CAF2"/>
                </a:solidFill>
              </a:rPr>
              <a:t>Переключение языка в </a:t>
            </a:r>
            <a:r>
              <a:rPr lang="en-US" sz="2400" dirty="0">
                <a:solidFill>
                  <a:srgbClr val="00CAF2"/>
                </a:solidFill>
              </a:rPr>
              <a:t>Business Studio Portal</a:t>
            </a:r>
            <a:endParaRPr lang="ru-RU" dirty="0">
              <a:solidFill>
                <a:srgbClr val="00CA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06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56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Поддержка функционирования </a:t>
            </a:r>
            <a:br>
              <a:rPr lang="en-US" dirty="0"/>
            </a:br>
            <a:r>
              <a:rPr lang="ru-RU" dirty="0"/>
              <a:t>Системы менеджмента качества</a:t>
            </a:r>
          </a:p>
        </p:txBody>
      </p:sp>
      <p:sp>
        <p:nvSpPr>
          <p:cNvPr id="4" name="Текст 4"/>
          <p:cNvSpPr txBox="1">
            <a:spLocks/>
          </p:cNvSpPr>
          <p:nvPr/>
        </p:nvSpPr>
        <p:spPr>
          <a:xfrm>
            <a:off x="525411" y="1409984"/>
            <a:ext cx="6665293" cy="4712086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DBC"/>
              </a:buClr>
              <a:buNone/>
              <a:tabLst>
                <a:tab pos="269875" algn="l"/>
                <a:tab pos="360363" algn="l"/>
              </a:tabLst>
            </a:pPr>
            <a:r>
              <a:rPr lang="en-US" sz="1300" dirty="0">
                <a:solidFill>
                  <a:srgbClr val="F8F8F8"/>
                </a:solidFill>
              </a:rPr>
              <a:t>Business Studio</a:t>
            </a:r>
            <a:r>
              <a:rPr lang="ru-RU" sz="1300" dirty="0">
                <a:solidFill>
                  <a:srgbClr val="F8F8F8"/>
                </a:solidFill>
              </a:rPr>
              <a:t> позволяет компании разработать, внедрить и подготовить к сертификации систему управления в соответствии с требованиями стандартов ISO </a:t>
            </a:r>
            <a:br>
              <a:rPr lang="ru-RU" sz="1300" dirty="0">
                <a:solidFill>
                  <a:srgbClr val="F8F8F8"/>
                </a:solidFill>
              </a:rPr>
            </a:br>
            <a:r>
              <a:rPr lang="ru-RU" sz="1300" dirty="0">
                <a:solidFill>
                  <a:srgbClr val="F8F8F8"/>
                </a:solidFill>
              </a:rPr>
              <a:t>(ISO 9001, </a:t>
            </a:r>
            <a:r>
              <a:rPr lang="en-US" sz="1300" dirty="0">
                <a:solidFill>
                  <a:srgbClr val="F8F8F8"/>
                </a:solidFill>
              </a:rPr>
              <a:t>ISO</a:t>
            </a:r>
            <a:r>
              <a:rPr lang="ru-RU" sz="1300" dirty="0">
                <a:solidFill>
                  <a:srgbClr val="F8F8F8"/>
                </a:solidFill>
              </a:rPr>
              <a:t> 14001 и других).</a:t>
            </a:r>
          </a:p>
          <a:p>
            <a:pPr marL="0" indent="0">
              <a:buClr>
                <a:srgbClr val="009DBC"/>
              </a:buClr>
              <a:buNone/>
              <a:tabLst>
                <a:tab pos="269875" algn="l"/>
                <a:tab pos="360363" algn="l"/>
              </a:tabLst>
            </a:pPr>
            <a:r>
              <a:rPr lang="en-US" sz="1300" dirty="0">
                <a:solidFill>
                  <a:srgbClr val="F8F8F8"/>
                </a:solidFill>
              </a:rPr>
              <a:t>Business Studio</a:t>
            </a:r>
            <a:r>
              <a:rPr lang="ru-RU" sz="1300" dirty="0">
                <a:solidFill>
                  <a:srgbClr val="F8F8F8"/>
                </a:solidFill>
              </a:rPr>
              <a:t> существенно облегчает выполнение следующих этапов разработки и поддержания СМК: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Разработка целей в области качества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Описание основных и вспомогательных процессов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Разработка показателей процессов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Разработка документации СМК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Ознакомление персонала с документацией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Поддержание документации СМК</a:t>
            </a:r>
            <a:br>
              <a:rPr lang="ru-RU" sz="1300" dirty="0">
                <a:solidFill>
                  <a:srgbClr val="F8F8F8"/>
                </a:solidFill>
              </a:rPr>
            </a:br>
            <a:r>
              <a:rPr lang="ru-RU" sz="1300" dirty="0">
                <a:solidFill>
                  <a:srgbClr val="F8F8F8"/>
                </a:solidFill>
              </a:rPr>
              <a:t>в актуальном состоянии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Сбор результатов измерений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Планирование и проведение</a:t>
            </a:r>
            <a:br>
              <a:rPr lang="ru-RU" sz="1300" dirty="0">
                <a:solidFill>
                  <a:srgbClr val="F8F8F8"/>
                </a:solidFill>
              </a:rPr>
            </a:br>
            <a:r>
              <a:rPr lang="ru-RU" sz="1300" dirty="0">
                <a:solidFill>
                  <a:srgbClr val="F8F8F8"/>
                </a:solidFill>
              </a:rPr>
              <a:t>внутренних аудитов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Анализ данных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Разработка корректирующих и</a:t>
            </a:r>
            <a:br>
              <a:rPr lang="ru-RU" sz="1300" dirty="0">
                <a:solidFill>
                  <a:srgbClr val="F8F8F8"/>
                </a:solidFill>
              </a:rPr>
            </a:br>
            <a:r>
              <a:rPr lang="ru-RU" sz="1300" dirty="0">
                <a:solidFill>
                  <a:srgbClr val="F8F8F8"/>
                </a:solidFill>
              </a:rPr>
              <a:t>предупреждающих действий и устранение</a:t>
            </a:r>
            <a:br>
              <a:rPr lang="ru-RU" sz="1300" dirty="0">
                <a:solidFill>
                  <a:srgbClr val="F8F8F8"/>
                </a:solidFill>
              </a:rPr>
            </a:br>
            <a:r>
              <a:rPr lang="ru-RU" sz="1300" dirty="0">
                <a:solidFill>
                  <a:srgbClr val="F8F8F8"/>
                </a:solidFill>
              </a:rPr>
              <a:t>несоответствий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Подготовка к сертификации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58FEC9F-0E99-43EA-90CC-A6FE0AADC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289" y="1268927"/>
            <a:ext cx="2804385" cy="3918010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2E5F2A7-F3FB-443A-A73D-55A1706CD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906" y="5334514"/>
            <a:ext cx="5119153" cy="937961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9457223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57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Поддержка функционирования Системы менеджмента качества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413" y="1177148"/>
            <a:ext cx="7432577" cy="5628703"/>
          </a:xfrm>
          <a:prstGeom prst="rect">
            <a:avLst/>
          </a:prstGeom>
        </p:spPr>
      </p:pic>
      <p:sp>
        <p:nvSpPr>
          <p:cNvPr id="6" name="Текст 6">
            <a:extLst>
              <a:ext uri="{FF2B5EF4-FFF2-40B4-BE49-F238E27FC236}">
                <a16:creationId xmlns:a16="http://schemas.microsoft.com/office/drawing/2014/main" id="{5FBB9D62-FF38-49F9-B8FE-AC2485AF385C}"/>
              </a:ext>
            </a:extLst>
          </p:cNvPr>
          <p:cNvSpPr txBox="1">
            <a:spLocks/>
          </p:cNvSpPr>
          <p:nvPr/>
        </p:nvSpPr>
        <p:spPr>
          <a:xfrm>
            <a:off x="443412" y="1390649"/>
            <a:ext cx="3370575" cy="7065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rgbClr val="00CAF2"/>
                </a:solidFill>
              </a:rPr>
              <a:t>Взаимосвязь элементов бизнес-архитектуры с требованиями стандарта</a:t>
            </a:r>
          </a:p>
        </p:txBody>
      </p:sp>
    </p:spTree>
    <p:extLst>
      <p:ext uri="{BB962C8B-B14F-4D97-AF65-F5344CB8AC3E}">
        <p14:creationId xmlns:p14="http://schemas.microsoft.com/office/powerpoint/2010/main" val="29822356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58</a:t>
            </a:fld>
            <a:endParaRPr lang="ru-RU" dirty="0"/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CAA9C7DB-B013-4F4B-9FEB-CABE270E3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CAF2"/>
                </a:solidFill>
              </a:rPr>
              <a:t>Поддержка функционирования Системы менеджмента качества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EE197EE-71FE-4DA1-AD04-5FF0AC2014EC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1662" b="-81662"/>
          <a:stretch/>
        </p:blipFill>
        <p:spPr>
          <a:xfrm>
            <a:off x="4541747" y="197185"/>
            <a:ext cx="5892800" cy="4786313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8" name="Текст 7"/>
          <p:cNvSpPr>
            <a:spLocks noGrp="1"/>
          </p:cNvSpPr>
          <p:nvPr>
            <p:ph type="body" sz="quarter" idx="4294967295"/>
          </p:nvPr>
        </p:nvSpPr>
        <p:spPr>
          <a:xfrm>
            <a:off x="443412" y="1900440"/>
            <a:ext cx="3489325" cy="3910012"/>
          </a:xfrm>
        </p:spPr>
        <p:txBody>
          <a:bodyPr>
            <a:normAutofit/>
          </a:bodyPr>
          <a:lstStyle/>
          <a:p>
            <a:pPr marL="0" indent="0">
              <a:buClr>
                <a:srgbClr val="009DBC"/>
              </a:buClr>
              <a:buNone/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Business Studio позволяет:</a:t>
            </a:r>
          </a:p>
          <a:p>
            <a:pPr marL="285750" indent="-285750">
              <a:buClr>
                <a:srgbClr val="009DBC"/>
              </a:buClr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Планировать аудиты</a:t>
            </a:r>
          </a:p>
          <a:p>
            <a:pPr marL="285750" indent="-285750">
              <a:buClr>
                <a:srgbClr val="009DBC"/>
              </a:buClr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Получать график аудитов на основе составленного плана </a:t>
            </a:r>
          </a:p>
          <a:p>
            <a:pPr marL="285750" indent="-285750">
              <a:buClr>
                <a:srgbClr val="009DBC"/>
              </a:buClr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Фиксировать результаты проведенных аудитов </a:t>
            </a:r>
          </a:p>
          <a:p>
            <a:pPr marL="285750" indent="-285750">
              <a:buClr>
                <a:srgbClr val="009DBC"/>
              </a:buClr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Формировать отчеты по этим результатам.</a:t>
            </a:r>
          </a:p>
          <a:p>
            <a:endParaRPr lang="ru-RU" sz="1800" dirty="0">
              <a:solidFill>
                <a:srgbClr val="F8F8F8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6269" y="1798359"/>
            <a:ext cx="5757126" cy="3411409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0182" y="2080924"/>
            <a:ext cx="4558887" cy="4529616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10" name="Текст 4">
            <a:extLst>
              <a:ext uri="{FF2B5EF4-FFF2-40B4-BE49-F238E27FC236}">
                <a16:creationId xmlns:a16="http://schemas.microsoft.com/office/drawing/2014/main" id="{97FA311A-7823-40BF-9C38-CB63CB050EB3}"/>
              </a:ext>
            </a:extLst>
          </p:cNvPr>
          <p:cNvSpPr txBox="1">
            <a:spLocks/>
          </p:cNvSpPr>
          <p:nvPr/>
        </p:nvSpPr>
        <p:spPr>
          <a:xfrm>
            <a:off x="443412" y="1377985"/>
            <a:ext cx="6050750" cy="38820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rgbClr val="00CAF2"/>
                </a:solidFill>
              </a:rPr>
              <a:t>Аудиты</a:t>
            </a:r>
            <a:endParaRPr lang="en-US" sz="2400" dirty="0">
              <a:solidFill>
                <a:srgbClr val="00CAF2"/>
              </a:solidFill>
            </a:endParaRPr>
          </a:p>
          <a:p>
            <a:pPr marL="0" indent="0">
              <a:buNone/>
            </a:pPr>
            <a:endParaRPr lang="ru-RU" sz="2000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9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59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Поддержка функционирования Системы менеджмента качества</a:t>
            </a:r>
          </a:p>
        </p:txBody>
      </p:sp>
      <p:sp>
        <p:nvSpPr>
          <p:cNvPr id="4" name="Текст 4"/>
          <p:cNvSpPr txBox="1">
            <a:spLocks/>
          </p:cNvSpPr>
          <p:nvPr/>
        </p:nvSpPr>
        <p:spPr>
          <a:xfrm>
            <a:off x="707572" y="1861355"/>
            <a:ext cx="3188925" cy="148791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F8F8F8"/>
                </a:solidFill>
              </a:rPr>
              <a:t>Business Studio</a:t>
            </a:r>
            <a:r>
              <a:rPr lang="ru-RU" sz="1400" dirty="0">
                <a:solidFill>
                  <a:srgbClr val="F8F8F8"/>
                </a:solidFill>
              </a:rPr>
              <a:t> поддерживает методику анализа несоответствий, их последствий и причин возникновения (</a:t>
            </a:r>
            <a:r>
              <a:rPr lang="en-US" sz="1400" dirty="0">
                <a:solidFill>
                  <a:srgbClr val="F8F8F8"/>
                </a:solidFill>
              </a:rPr>
              <a:t>FMEA</a:t>
            </a:r>
            <a:r>
              <a:rPr lang="ru-RU" sz="1400" dirty="0">
                <a:solidFill>
                  <a:srgbClr val="F8F8F8"/>
                </a:solidFill>
              </a:rPr>
              <a:t>) с применением диаграммы </a:t>
            </a:r>
            <a:r>
              <a:rPr lang="ru-RU" sz="1400" dirty="0" err="1">
                <a:solidFill>
                  <a:srgbClr val="F8F8F8"/>
                </a:solidFill>
              </a:rPr>
              <a:t>Исикавы</a:t>
            </a:r>
            <a:r>
              <a:rPr lang="ru-RU" sz="1400" dirty="0">
                <a:solidFill>
                  <a:srgbClr val="F8F8F8"/>
                </a:solidFill>
              </a:rPr>
              <a:t>.</a:t>
            </a:r>
          </a:p>
        </p:txBody>
      </p:sp>
      <p:sp>
        <p:nvSpPr>
          <p:cNvPr id="7" name="Текст 4"/>
          <p:cNvSpPr txBox="1">
            <a:spLocks/>
          </p:cNvSpPr>
          <p:nvPr/>
        </p:nvSpPr>
        <p:spPr>
          <a:xfrm>
            <a:off x="6398145" y="1861355"/>
            <a:ext cx="3822357" cy="148791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numCol="1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None/>
              <a:tabLst/>
              <a:defRPr sz="14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F8F8F8"/>
                </a:solidFill>
              </a:rPr>
              <a:t>Контрольные карты, построенные по значениям показателей, позволяют отслеживать состояние процесса во времени и, главное, воздействовать на процесс до того, как он выйдет из-под контроля.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782" y="3195539"/>
            <a:ext cx="4702912" cy="2993505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22" y="3195539"/>
            <a:ext cx="4786912" cy="2993505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8" name="Текст 4">
            <a:extLst>
              <a:ext uri="{FF2B5EF4-FFF2-40B4-BE49-F238E27FC236}">
                <a16:creationId xmlns:a16="http://schemas.microsoft.com/office/drawing/2014/main" id="{912B904F-F1B6-49A3-B845-C2F3E02F19FE}"/>
              </a:ext>
            </a:extLst>
          </p:cNvPr>
          <p:cNvSpPr txBox="1">
            <a:spLocks/>
          </p:cNvSpPr>
          <p:nvPr/>
        </p:nvSpPr>
        <p:spPr>
          <a:xfrm>
            <a:off x="465032" y="1344747"/>
            <a:ext cx="6050750" cy="38820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rgbClr val="00CAF2"/>
                </a:solidFill>
              </a:rPr>
              <a:t>Инструменты анализа</a:t>
            </a:r>
          </a:p>
        </p:txBody>
      </p:sp>
    </p:spTree>
    <p:extLst>
      <p:ext uri="{BB962C8B-B14F-4D97-AF65-F5344CB8AC3E}">
        <p14:creationId xmlns:p14="http://schemas.microsoft.com/office/powerpoint/2010/main" val="1429399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Применение Business Studio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584" y="292336"/>
            <a:ext cx="6267231" cy="6273328"/>
          </a:xfrm>
          <a:prstGeom prst="rect">
            <a:avLst/>
          </a:prstGeom>
        </p:spPr>
      </p:pic>
      <p:sp>
        <p:nvSpPr>
          <p:cNvPr id="10" name="Текст 2">
            <a:extLst>
              <a:ext uri="{FF2B5EF4-FFF2-40B4-BE49-F238E27FC236}">
                <a16:creationId xmlns:a16="http://schemas.microsoft.com/office/drawing/2014/main" id="{36DBC728-60F5-4467-AE51-D8DC513CF0E4}"/>
              </a:ext>
            </a:extLst>
          </p:cNvPr>
          <p:cNvSpPr txBox="1">
            <a:spLocks/>
          </p:cNvSpPr>
          <p:nvPr/>
        </p:nvSpPr>
        <p:spPr>
          <a:xfrm>
            <a:off x="570957" y="1645313"/>
            <a:ext cx="5281418" cy="18588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4500" indent="-44450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3"/>
              </a:buBlip>
              <a:tabLst>
                <a:tab pos="444500" algn="l"/>
              </a:tabLst>
            </a:pPr>
            <a:r>
              <a:rPr lang="ru-RU" sz="2400" dirty="0">
                <a:solidFill>
                  <a:srgbClr val="F8F8F8"/>
                </a:solidFill>
              </a:rPr>
              <a:t>Разработка стратегии компании</a:t>
            </a:r>
          </a:p>
          <a:p>
            <a:pPr marL="444500" indent="-44450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3"/>
              </a:buBlip>
              <a:tabLst>
                <a:tab pos="444500" algn="l"/>
              </a:tabLst>
            </a:pPr>
            <a:r>
              <a:rPr lang="ru-RU" sz="2400" dirty="0">
                <a:solidFill>
                  <a:srgbClr val="F8F8F8"/>
                </a:solidFill>
              </a:rPr>
              <a:t>Стандартизация, оптимизация и реинжиниринг бизнес-процессов</a:t>
            </a:r>
          </a:p>
          <a:p>
            <a:pPr marL="444500" indent="-44450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3"/>
              </a:buBlip>
              <a:tabLst>
                <a:tab pos="444500" algn="l"/>
              </a:tabLst>
            </a:pPr>
            <a:r>
              <a:rPr lang="ru-RU" sz="2400" dirty="0">
                <a:solidFill>
                  <a:srgbClr val="F8F8F8"/>
                </a:solidFill>
              </a:rPr>
              <a:t>Создание для сотрудников базы знаний об устройстве и работе компании</a:t>
            </a:r>
          </a:p>
          <a:p>
            <a:pPr marL="444500" indent="-44450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3"/>
              </a:buBlip>
              <a:tabLst>
                <a:tab pos="444500" algn="l"/>
              </a:tabLst>
            </a:pPr>
            <a:r>
              <a:rPr lang="ru-RU" sz="2400" dirty="0">
                <a:solidFill>
                  <a:srgbClr val="F8F8F8"/>
                </a:solidFill>
              </a:rPr>
              <a:t>Внедрение системы менеджмента качества</a:t>
            </a:r>
          </a:p>
          <a:p>
            <a:pPr marL="444500" indent="-44450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3"/>
              </a:buBlip>
              <a:tabLst>
                <a:tab pos="444500" algn="l"/>
              </a:tabLst>
            </a:pPr>
            <a:r>
              <a:rPr lang="ru-RU" sz="2400" dirty="0">
                <a:solidFill>
                  <a:srgbClr val="F8F8F8"/>
                </a:solidFill>
              </a:rPr>
              <a:t>Разработка системы мотивации на основе KPI</a:t>
            </a:r>
          </a:p>
          <a:p>
            <a:pPr marL="444500" indent="-44450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3"/>
              </a:buBlip>
              <a:tabLst>
                <a:tab pos="444500" algn="l"/>
              </a:tabLst>
            </a:pPr>
            <a:r>
              <a:rPr lang="ru-RU" sz="2400" dirty="0">
                <a:solidFill>
                  <a:srgbClr val="F8F8F8"/>
                </a:solidFill>
              </a:rPr>
              <a:t>Внедрение информационных систем</a:t>
            </a: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4DBEA363-BCE6-4221-9B80-3ACED1F82DAB}"/>
              </a:ext>
            </a:extLst>
          </p:cNvPr>
          <p:cNvSpPr txBox="1">
            <a:spLocks/>
          </p:cNvSpPr>
          <p:nvPr/>
        </p:nvSpPr>
        <p:spPr>
          <a:xfrm>
            <a:off x="463732" y="989549"/>
            <a:ext cx="5495869" cy="3656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>
                <a:solidFill>
                  <a:srgbClr val="00CAF2"/>
                </a:solidFill>
              </a:rPr>
              <a:t>Проекты:</a:t>
            </a:r>
          </a:p>
        </p:txBody>
      </p:sp>
    </p:spTree>
    <p:extLst>
      <p:ext uri="{BB962C8B-B14F-4D97-AF65-F5344CB8AC3E}">
        <p14:creationId xmlns:p14="http://schemas.microsoft.com/office/powerpoint/2010/main" val="23115068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60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Преимущества </a:t>
            </a:r>
            <a:r>
              <a:rPr lang="en-US" dirty="0"/>
              <a:t>Business Studio</a:t>
            </a:r>
            <a:endParaRPr lang="ru-RU" dirty="0"/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0740758"/>
              </p:ext>
            </p:extLst>
          </p:nvPr>
        </p:nvGraphicFramePr>
        <p:xfrm>
          <a:off x="443412" y="1007262"/>
          <a:ext cx="5008264" cy="5197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8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4890">
                <a:tc>
                  <a:txBody>
                    <a:bodyPr/>
                    <a:lstStyle/>
                    <a:p>
                      <a:pPr lvl="0" algn="just">
                        <a:spcAft>
                          <a:spcPts val="300"/>
                        </a:spcAft>
                      </a:pPr>
                      <a:r>
                        <a:rPr lang="ru-RU" sz="1600" b="0" dirty="0">
                          <a:solidFill>
                            <a:srgbClr val="00CAF2"/>
                          </a:solidFill>
                        </a:rPr>
                        <a:t>Полная поддержка цикла организационного развития</a:t>
                      </a:r>
                    </a:p>
                    <a:p>
                      <a:pPr algn="just"/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Возможности Business Studio обеспечивают полную поддержку цикла организационного развития: от разработки стратегии и проектирования бизнес-архитектуры до изменения компании и мониторинга ее функционирования.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1517">
                <a:tc>
                  <a:txBody>
                    <a:bodyPr/>
                    <a:lstStyle/>
                    <a:p>
                      <a:pPr lv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ru-RU" sz="1600" b="0" dirty="0">
                          <a:solidFill>
                            <a:srgbClr val="00CAF2"/>
                          </a:solidFill>
                        </a:rPr>
                        <a:t>Быстрый результат</a:t>
                      </a:r>
                    </a:p>
                    <a:p>
                      <a:pPr algn="just"/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Business Studio - система бизнес-моделирования, отличающаяся простотой, удобством и высокой скоростью освоения специалистами. Наличие интуитивно понятного интерфейса системы позволяет запустить процесс проектирования бизнес-архитектуры даже начинающим специалистам, а трудозатраты на этапе внедрения в 2-3 раза ниже по сравнению с решениями других </a:t>
                      </a:r>
                      <a:r>
                        <a:rPr lang="ru-RU" sz="1300" b="0" dirty="0" err="1">
                          <a:solidFill>
                            <a:srgbClr val="F8F8F8"/>
                          </a:solidFill>
                        </a:rPr>
                        <a:t>вендоров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. Уже через несколько месяцев компания получает базу-знаний по бизнес-архитектуре, включая рабочие инструкции для сотрудников и технические задания для автоматизации. 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216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00CAF2"/>
                          </a:solidFill>
                        </a:rPr>
                        <a:t>Используемые нотации моделирования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В программе используются самые популярные нотации моделирования, понятные сотрудникам без дополнительной подготовки: </a:t>
                      </a:r>
                      <a:r>
                        <a:rPr lang="en-US" sz="1300" b="0" dirty="0">
                          <a:solidFill>
                            <a:srgbClr val="F8F8F8"/>
                          </a:solidFill>
                        </a:rPr>
                        <a:t>IDEF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0, </a:t>
                      </a:r>
                      <a:r>
                        <a:rPr lang="en-US" sz="1300" b="0" dirty="0">
                          <a:solidFill>
                            <a:srgbClr val="F8F8F8"/>
                          </a:solidFill>
                        </a:rPr>
                        <a:t>Basic Flowchart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, </a:t>
                      </a:r>
                      <a:r>
                        <a:rPr lang="en-US" sz="1300" b="0" dirty="0">
                          <a:solidFill>
                            <a:srgbClr val="F8F8F8"/>
                          </a:solidFill>
                        </a:rPr>
                        <a:t>Cross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-</a:t>
                      </a:r>
                      <a:r>
                        <a:rPr lang="en-US" sz="1300" b="0" dirty="0">
                          <a:solidFill>
                            <a:srgbClr val="F8F8F8"/>
                          </a:solidFill>
                        </a:rPr>
                        <a:t>functional Flowchart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, </a:t>
                      </a:r>
                      <a:r>
                        <a:rPr lang="en-US" sz="1300" b="0" dirty="0">
                          <a:solidFill>
                            <a:srgbClr val="F8F8F8"/>
                          </a:solidFill>
                        </a:rPr>
                        <a:t>BPMN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, </a:t>
                      </a:r>
                      <a:r>
                        <a:rPr lang="en-US" sz="1300" b="0" dirty="0">
                          <a:solidFill>
                            <a:srgbClr val="F8F8F8"/>
                          </a:solidFill>
                        </a:rPr>
                        <a:t>EPC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.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514929"/>
              </p:ext>
            </p:extLst>
          </p:nvPr>
        </p:nvGraphicFramePr>
        <p:xfrm>
          <a:off x="6601429" y="954840"/>
          <a:ext cx="5239756" cy="247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397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24415"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ru-RU" sz="1600" b="0" kern="1200" dirty="0">
                          <a:solidFill>
                            <a:srgbClr val="00CAF2"/>
                          </a:solidFill>
                          <a:latin typeface="+mn-lt"/>
                          <a:ea typeface="+mn-ea"/>
                          <a:cs typeface="+mn-cs"/>
                        </a:rPr>
                        <a:t>Мультиязычность модели</a:t>
                      </a:r>
                    </a:p>
                    <a:p>
                      <a:pPr algn="just"/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Поддержка разработки модели на нескольких языках. Переключение языка модели в интерфейсе программы и в </a:t>
                      </a:r>
                      <a:r>
                        <a:rPr lang="en-US" sz="1300" b="0" dirty="0">
                          <a:solidFill>
                            <a:srgbClr val="F8F8F8"/>
                          </a:solidFill>
                        </a:rPr>
                        <a:t>Business Studio Portal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. Удобные возможности для перевода: можно вводить данные сразу на всех языках или перевести на другие языки потом.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7749"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ru-RU" sz="1600" b="0" dirty="0">
                          <a:solidFill>
                            <a:srgbClr val="00CAF2"/>
                          </a:solidFill>
                        </a:rPr>
                        <a:t>Управление жизненным циклом модели</a:t>
                      </a:r>
                    </a:p>
                    <a:p>
                      <a:pPr algn="just"/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Уникальные возможности по подготовке, согласованию и внесению изменений в модель. Оповещение всех сотрудников об изменениях в зоне их внимания с помощью </a:t>
                      </a:r>
                      <a:r>
                        <a:rPr lang="en-US" sz="1300" b="0" dirty="0">
                          <a:solidFill>
                            <a:srgbClr val="F8F8F8"/>
                          </a:solidFill>
                        </a:rPr>
                        <a:t>Business Studio Portal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.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Рисунок 3">
            <a:extLst>
              <a:ext uri="{FF2B5EF4-FFF2-40B4-BE49-F238E27FC236}">
                <a16:creationId xmlns:a16="http://schemas.microsoft.com/office/drawing/2014/main" id="{69E9ADE3-CF82-42CA-8AE0-6580894BDD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347" y="2835797"/>
            <a:ext cx="4022203" cy="402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421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61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Преимущества </a:t>
            </a:r>
            <a:r>
              <a:rPr lang="en-US" dirty="0"/>
              <a:t>Business Studio</a:t>
            </a:r>
            <a:endParaRPr lang="ru-RU" dirty="0"/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744182"/>
              </p:ext>
            </p:extLst>
          </p:nvPr>
        </p:nvGraphicFramePr>
        <p:xfrm>
          <a:off x="443413" y="940252"/>
          <a:ext cx="5147159" cy="5395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7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15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00CAF2"/>
                          </a:solidFill>
                        </a:rPr>
                        <a:t>Документы и отчеты без ограничений</a:t>
                      </a:r>
                    </a:p>
                    <a:p>
                      <a:pPr algn="just"/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Business Studio изначально разрабатывалась для того, чтобы в простой наглядной форме представлять информацию из моделей для широких кругов заинтересованных лиц: от руководителей и сотрудников до внешних подрядчиков. </a:t>
                      </a:r>
                    </a:p>
                    <a:p>
                      <a:pPr algn="just"/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Для этого Business Studio содержит мощный Мастер отчетов, позволяющий без программирования формировать сложные выборки данных с использованием всех возможностей форматирования </a:t>
                      </a:r>
                      <a:r>
                        <a:rPr lang="en-US" sz="1300" b="0" dirty="0">
                          <a:solidFill>
                            <a:srgbClr val="F8F8F8"/>
                          </a:solidFill>
                        </a:rPr>
                        <a:t>MS Word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.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9084089"/>
                  </a:ext>
                </a:extLst>
              </a:tr>
              <a:tr h="141599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300"/>
                        </a:spcAft>
                      </a:pPr>
                      <a:r>
                        <a:rPr lang="ru-RU" sz="1600" b="0" kern="1200" dirty="0">
                          <a:solidFill>
                            <a:srgbClr val="00CAF2"/>
                          </a:solidFill>
                          <a:latin typeface="+mn-lt"/>
                          <a:ea typeface="+mn-ea"/>
                          <a:cs typeface="+mn-cs"/>
                        </a:rPr>
                        <a:t>База знаний компании</a:t>
                      </a:r>
                    </a:p>
                    <a:p>
                      <a:pPr algn="just"/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Business Studio </a:t>
                      </a:r>
                      <a:r>
                        <a:rPr lang="ru-RU" sz="1300" b="0" dirty="0" err="1">
                          <a:solidFill>
                            <a:srgbClr val="F8F8F8"/>
                          </a:solidFill>
                        </a:rPr>
                        <a:t>Portal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 предоставляет сотрудникам необходимую для обучения и работы информацию, а также вовлекает их в процесс улучшения компании, обеспечивая возможность обращаться к базе знаний компании из любой точки мира. </a:t>
                      </a:r>
                      <a:r>
                        <a:rPr lang="ru-RU" sz="1300" b="0" dirty="0" err="1">
                          <a:solidFill>
                            <a:srgbClr val="F8F8F8"/>
                          </a:solidFill>
                        </a:rPr>
                        <a:t>Portal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 поддерживает разграничение прав доступа, полнотекстовый поиск, систему гиперссылок между документами.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2011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600" b="0" dirty="0">
                          <a:solidFill>
                            <a:srgbClr val="00CAF2"/>
                          </a:solidFill>
                        </a:rPr>
                        <a:t>Простая доработка системы</a:t>
                      </a:r>
                    </a:p>
                    <a:p>
                      <a:pPr algn="just"/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Модуль MetaEdit позволяет расширять структуру хранимых данных и автоматически создавать удобные экранные формы без программирования. Он дает возможность создавать новые пользовательские параметры и справочники в структуре данных Business Studio.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382365"/>
              </p:ext>
            </p:extLst>
          </p:nvPr>
        </p:nvGraphicFramePr>
        <p:xfrm>
          <a:off x="6435807" y="954529"/>
          <a:ext cx="5312780" cy="271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12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901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300"/>
                        </a:spcAft>
                      </a:pPr>
                      <a:r>
                        <a:rPr lang="ru-RU" sz="1600" b="0" kern="1200" dirty="0">
                          <a:solidFill>
                            <a:srgbClr val="00CAF2"/>
                          </a:solidFill>
                          <a:latin typeface="+mn-lt"/>
                          <a:ea typeface="+mn-ea"/>
                          <a:cs typeface="+mn-cs"/>
                        </a:rPr>
                        <a:t>Наличие кадров и компетентных специалистов на рынке труда</a:t>
                      </a:r>
                    </a:p>
                    <a:p>
                      <a:pPr algn="just"/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Более 170 вузов и бизнес-школ применяют Business Studio в рамках программ подготовки и повышения квалификации управленческих кадров (магистратура, MBA, EMBA).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1469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600" b="0" dirty="0">
                          <a:solidFill>
                            <a:srgbClr val="00CAF2"/>
                          </a:solidFill>
                        </a:rPr>
                        <a:t>Отечественная разработка</a:t>
                      </a:r>
                    </a:p>
                    <a:p>
                      <a:pPr algn="just"/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Система Business Studio входит в </a:t>
                      </a:r>
                      <a:r>
                        <a:rPr lang="ru-RU" sz="1300" b="0" dirty="0">
                          <a:hlinkClick r:id="rId2"/>
                        </a:rPr>
                        <a:t>реестр российских программ для ЭВМ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, сформированный экспертным советом при </a:t>
                      </a:r>
                      <a:r>
                        <a:rPr lang="ru-RU" sz="1300" b="0" dirty="0" err="1">
                          <a:solidFill>
                            <a:srgbClr val="F8F8F8"/>
                          </a:solidFill>
                        </a:rPr>
                        <a:t>Минкомсвязи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 России в рамках мер по </a:t>
                      </a:r>
                      <a:r>
                        <a:rPr lang="ru-RU" sz="1300" b="0" dirty="0" err="1">
                          <a:solidFill>
                            <a:srgbClr val="F8F8F8"/>
                          </a:solidFill>
                        </a:rPr>
                        <a:t>импортозамещению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 в области программного обеспечения.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C26A81-1555-4960-B419-F014AE4BA1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86997"/>
            <a:ext cx="5312780" cy="287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286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62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Эффекты от использования </a:t>
            </a:r>
            <a:r>
              <a:rPr lang="en-US" dirty="0"/>
              <a:t>Business Studio</a:t>
            </a:r>
            <a:endParaRPr lang="ru-RU" dirty="0"/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102427"/>
              </p:ext>
            </p:extLst>
          </p:nvPr>
        </p:nvGraphicFramePr>
        <p:xfrm>
          <a:off x="792348" y="1497924"/>
          <a:ext cx="4327095" cy="148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7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8350">
                <a:tc>
                  <a:txBody>
                    <a:bodyPr/>
                    <a:lstStyle/>
                    <a:p>
                      <a:pPr algn="just"/>
                      <a:r>
                        <a:rPr lang="ru-RU" sz="1600" b="0" dirty="0">
                          <a:solidFill>
                            <a:srgbClr val="F8F8F8"/>
                          </a:solidFill>
                        </a:rPr>
                        <a:t>Поставленная практика организационного развития на основе системы </a:t>
                      </a:r>
                      <a:r>
                        <a:rPr lang="en-US" sz="1600" b="0" dirty="0">
                          <a:solidFill>
                            <a:srgbClr val="F8F8F8"/>
                          </a:solidFill>
                        </a:rPr>
                        <a:t>Business Studio</a:t>
                      </a:r>
                      <a:r>
                        <a:rPr lang="ru-RU" sz="1600" b="0" dirty="0">
                          <a:solidFill>
                            <a:srgbClr val="F8F8F8"/>
                          </a:solidFill>
                        </a:rPr>
                        <a:t> является движущей силой бизнеса, ведь она позволяет абсолютно всем заинтересованным лицам достигать своих целей!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949111"/>
              </p:ext>
            </p:extLst>
          </p:nvPr>
        </p:nvGraphicFramePr>
        <p:xfrm>
          <a:off x="5812971" y="1479172"/>
          <a:ext cx="6074229" cy="5278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74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72785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2000" b="0" kern="1200" dirty="0">
                          <a:solidFill>
                            <a:srgbClr val="00CAF2"/>
                          </a:solidFill>
                          <a:latin typeface="+mn-lt"/>
                          <a:ea typeface="+mn-ea"/>
                          <a:cs typeface="+mn-cs"/>
                        </a:rPr>
                        <a:t>Собственники и топ-менеджеры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</a:pP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Стабильное развитие бизнеса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</a:pP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Высокая капитализация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</a:pP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Сохранение знаний о работе компании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316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300"/>
                        </a:spcAft>
                      </a:pPr>
                      <a:r>
                        <a:rPr lang="ru-RU" sz="2000" b="0" kern="1200" dirty="0">
                          <a:solidFill>
                            <a:srgbClr val="00CAF2"/>
                          </a:solidFill>
                          <a:latin typeface="+mn-lt"/>
                          <a:ea typeface="+mn-ea"/>
                          <a:cs typeface="+mn-cs"/>
                        </a:rPr>
                        <a:t>Руководители</a:t>
                      </a:r>
                      <a:endParaRPr lang="ru-RU" sz="1600" b="0" dirty="0">
                        <a:solidFill>
                          <a:srgbClr val="00CAF2"/>
                        </a:solidFill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</a:pP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Бонусы за достигнутые показатели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</a:pP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Сокращение затрат личного времени на «тушение пожаров»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</a:pP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Минимизация времени обучения новых сотрудников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</a:pP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Компетенции отличного управленца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278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300"/>
                        </a:spcAft>
                      </a:pPr>
                      <a:r>
                        <a:rPr lang="ru-RU" sz="2000" b="0" kern="1200" dirty="0">
                          <a:solidFill>
                            <a:srgbClr val="00CAF2"/>
                          </a:solidFill>
                          <a:latin typeface="+mn-lt"/>
                          <a:ea typeface="+mn-ea"/>
                          <a:cs typeface="+mn-cs"/>
                        </a:rPr>
                        <a:t>Сотрудники</a:t>
                      </a:r>
                      <a:endParaRPr lang="ru-RU" sz="1600" dirty="0">
                        <a:solidFill>
                          <a:srgbClr val="00CAF2"/>
                        </a:solidFill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</a:pP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Работа в условиях порядка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</a:pP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Возможность достигать результатов и получать за них бонусы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</a:pP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Участие в развитии компании</a:t>
                      </a:r>
                      <a:endParaRPr lang="ru-RU" sz="1600" b="0" dirty="0">
                        <a:solidFill>
                          <a:srgbClr val="F8F8F8"/>
                        </a:solidFill>
                      </a:endParaRP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Рисунок 6">
            <a:extLst>
              <a:ext uri="{FF2B5EF4-FFF2-40B4-BE49-F238E27FC236}">
                <a16:creationId xmlns:a16="http://schemas.microsoft.com/office/drawing/2014/main" id="{2A6F1DD0-44F1-40C0-B066-014E0C2EFD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2978844"/>
            <a:ext cx="3523092" cy="352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45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/>
              <a:pPr/>
              <a:t>63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400" dirty="0"/>
              <a:t>Клиенты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244686"/>
              </p:ext>
            </p:extLst>
          </p:nvPr>
        </p:nvGraphicFramePr>
        <p:xfrm>
          <a:off x="536331" y="1227924"/>
          <a:ext cx="11139258" cy="5124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65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6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6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65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65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565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493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493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493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493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493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0" name="Группа 49"/>
          <p:cNvGrpSpPr/>
          <p:nvPr/>
        </p:nvGrpSpPr>
        <p:grpSpPr>
          <a:xfrm>
            <a:off x="585759" y="1304667"/>
            <a:ext cx="10972764" cy="4891535"/>
            <a:chOff x="798566" y="1422665"/>
            <a:chExt cx="10972764" cy="4891535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729" y="1422665"/>
              <a:ext cx="870280" cy="888224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9170" y="1724505"/>
              <a:ext cx="1619250" cy="438150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6208" y="1724506"/>
              <a:ext cx="1766827" cy="438150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928" y="2569777"/>
              <a:ext cx="1384718" cy="627196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6805" y="3485876"/>
              <a:ext cx="1357871" cy="739866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9507" y="1700692"/>
              <a:ext cx="1619250" cy="571500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175" y="2712498"/>
              <a:ext cx="1619250" cy="400050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9507" y="2779021"/>
              <a:ext cx="1619250" cy="200025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0349" y="4528444"/>
              <a:ext cx="609258" cy="923118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276" y="4814947"/>
              <a:ext cx="1619250" cy="247650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9972" y="3515311"/>
              <a:ext cx="876892" cy="819525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7308" y="2757554"/>
              <a:ext cx="1684446" cy="309938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3839" y="3702196"/>
              <a:ext cx="1542857" cy="523810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5348" y="5790617"/>
              <a:ext cx="1661832" cy="385545"/>
            </a:xfrm>
            <a:prstGeom prst="rect">
              <a:avLst/>
            </a:prstGeom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4478" y="4779818"/>
              <a:ext cx="1184329" cy="418702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8921" y="4699863"/>
              <a:ext cx="1559836" cy="449233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5075" y="5798768"/>
              <a:ext cx="1643682" cy="355035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6619" y="1570079"/>
              <a:ext cx="614176" cy="846819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2080" y="1781654"/>
              <a:ext cx="1619250" cy="409575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2504" y="3735501"/>
              <a:ext cx="1619250" cy="457200"/>
            </a:xfrm>
            <a:prstGeom prst="rect">
              <a:avLst/>
            </a:prstGeom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9192" y="2607526"/>
              <a:ext cx="1619250" cy="495300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4352" y="3516837"/>
              <a:ext cx="1869098" cy="725210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022" y="5854097"/>
              <a:ext cx="1725431" cy="314637"/>
            </a:xfrm>
            <a:prstGeom prst="rect">
              <a:avLst/>
            </a:prstGeom>
          </p:spPr>
        </p:pic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2536" y="4671870"/>
              <a:ext cx="1450551" cy="533803"/>
            </a:xfrm>
            <a:prstGeom prst="rect">
              <a:avLst/>
            </a:prstGeom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566" y="5854097"/>
              <a:ext cx="1545765" cy="327702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4478" y="5500844"/>
              <a:ext cx="1081763" cy="813356"/>
            </a:xfrm>
            <a:prstGeom prst="rect">
              <a:avLst/>
            </a:prstGeom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359" y="5787766"/>
              <a:ext cx="1440905" cy="423796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540" y="3565485"/>
            <a:ext cx="1833537" cy="3667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923D16-A57D-45ED-94E6-120A6E65220D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37" y="4715421"/>
            <a:ext cx="1783396" cy="25513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DC2EC78-CFB2-4384-91AD-B85D89E4625A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50" y="2319934"/>
            <a:ext cx="1883463" cy="100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461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64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Контактная информация</a:t>
            </a:r>
          </a:p>
        </p:txBody>
      </p:sp>
      <p:sp>
        <p:nvSpPr>
          <p:cNvPr id="4" name="Текст 5"/>
          <p:cNvSpPr txBox="1">
            <a:spLocks/>
          </p:cNvSpPr>
          <p:nvPr/>
        </p:nvSpPr>
        <p:spPr>
          <a:xfrm>
            <a:off x="707571" y="2672044"/>
            <a:ext cx="7060015" cy="4994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rgbClr val="F8F8F8"/>
                </a:solidFill>
              </a:rPr>
              <a:t>Группа компаний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rgbClr val="F8F8F8"/>
                </a:solidFill>
              </a:rPr>
              <a:t>«Современные технологии управления»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rgbClr val="F8F8F8"/>
                </a:solidFill>
              </a:rPr>
              <a:t>Россия, 443090, r. Самара, ул. Антонова-Овсеенко д.59 «В», 1 этаж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rgbClr val="F8F8F8"/>
                </a:solidFill>
              </a:rPr>
              <a:t>Телефон: +7 (846) 202-19-00 </a:t>
            </a:r>
            <a:r>
              <a:rPr lang="ru-RU" altLang="ru-RU" sz="1800" dirty="0">
                <a:solidFill>
                  <a:srgbClr val="F8F8F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| </a:t>
            </a:r>
            <a:r>
              <a:rPr lang="en-US" altLang="ru-RU" sz="1800" dirty="0"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mail</a:t>
            </a:r>
            <a:r>
              <a:rPr lang="ru-RU" altLang="ru-RU" sz="1800" dirty="0"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@</a:t>
            </a:r>
            <a:r>
              <a:rPr lang="en-US" altLang="ru-RU" sz="1800" dirty="0"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businessstudio</a:t>
            </a:r>
            <a:r>
              <a:rPr lang="ru-RU" altLang="ru-RU" sz="1800" dirty="0"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altLang="ru-RU" sz="1800" dirty="0" err="1"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ru</a:t>
            </a:r>
            <a:r>
              <a:rPr lang="ru-RU" alt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 | </a:t>
            </a:r>
            <a:r>
              <a:rPr lang="ru-RU" altLang="ru-RU" sz="18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www.businessstudio.ru</a:t>
            </a:r>
            <a:br>
              <a:rPr lang="en-US" alt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altLang="ru-RU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rgbClr val="F8F8F8"/>
                </a:solidFill>
              </a:rPr>
              <a:t>Мы в </a:t>
            </a:r>
            <a:r>
              <a:rPr lang="ru-RU" altLang="ru-RU" sz="1800" dirty="0" err="1">
                <a:solidFill>
                  <a:srgbClr val="F8F8F8"/>
                </a:solidFill>
              </a:rPr>
              <a:t>соцсетях</a:t>
            </a:r>
            <a:endParaRPr lang="ru-RU" altLang="ru-RU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ru-RU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rgbClr val="F8F8F8"/>
                </a:solidFill>
              </a:rPr>
              <a:t>Партнерская сеть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rgbClr val="F8F8F8"/>
                </a:solidFill>
              </a:rPr>
              <a:t>Партнерская сеть объединяет ведущие консалтинговые и ИТ-компании России и стран ЕАЭС.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rgbClr val="F8F8F8"/>
                </a:solidFill>
              </a:rPr>
              <a:t>Поиск партнеров в Вашем городе: </a:t>
            </a:r>
            <a:r>
              <a:rPr lang="ru-RU" altLang="ru-RU" sz="1800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https://www.businessstudio.ru/promo/for_partners/all/</a:t>
            </a:r>
            <a:br>
              <a:rPr lang="en-US" altLang="ru-RU" sz="1800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altLang="ru-RU" sz="1800" u="sng" dirty="0">
              <a:solidFill>
                <a:srgbClr val="0563C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br>
              <a:rPr lang="en-US" altLang="ru-RU" sz="1800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altLang="ru-RU" sz="1800" dirty="0">
              <a:solidFill>
                <a:srgbClr val="F8F8F8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81" y="1287343"/>
            <a:ext cx="2357845" cy="1120544"/>
          </a:xfrm>
          <a:prstGeom prst="rect">
            <a:avLst/>
          </a:prstGeom>
        </p:spPr>
      </p:pic>
      <p:pic>
        <p:nvPicPr>
          <p:cNvPr id="11" name="Рисунок 10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023" y="4474219"/>
            <a:ext cx="385274" cy="385274"/>
          </a:xfrm>
          <a:prstGeom prst="rect">
            <a:avLst/>
          </a:prstGeom>
        </p:spPr>
      </p:pic>
      <p:pic>
        <p:nvPicPr>
          <p:cNvPr id="12" name="Рисунок 11">
            <a:hlinkClick r:id="rId8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25" y="4487487"/>
            <a:ext cx="372005" cy="37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22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Применение Business Studio</a:t>
            </a:r>
          </a:p>
        </p:txBody>
      </p:sp>
      <p:sp>
        <p:nvSpPr>
          <p:cNvPr id="5" name="Текст 5"/>
          <p:cNvSpPr txBox="1">
            <a:spLocks/>
          </p:cNvSpPr>
          <p:nvPr/>
        </p:nvSpPr>
        <p:spPr>
          <a:xfrm>
            <a:off x="591349" y="1688249"/>
            <a:ext cx="5033225" cy="4994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4500" indent="-44450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444500" algn="l"/>
              </a:tabLst>
            </a:pPr>
            <a:r>
              <a:rPr lang="ru-RU" sz="2400" dirty="0">
                <a:solidFill>
                  <a:srgbClr val="F8F8F8"/>
                </a:solidFill>
              </a:rPr>
              <a:t>Бизнес-архитекторы</a:t>
            </a:r>
          </a:p>
          <a:p>
            <a:pPr marL="444500" indent="-44450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444500" algn="l"/>
              </a:tabLst>
            </a:pPr>
            <a:r>
              <a:rPr lang="ru-RU" sz="2400" dirty="0">
                <a:solidFill>
                  <a:srgbClr val="F8F8F8"/>
                </a:solidFill>
              </a:rPr>
              <a:t>Руководители</a:t>
            </a:r>
          </a:p>
          <a:p>
            <a:pPr marL="444500" indent="-44450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444500" algn="l"/>
              </a:tabLst>
            </a:pPr>
            <a:r>
              <a:rPr lang="ru-RU" sz="2400" dirty="0">
                <a:solidFill>
                  <a:srgbClr val="F8F8F8"/>
                </a:solidFill>
              </a:rPr>
              <a:t>Бизнес-аналитики</a:t>
            </a:r>
          </a:p>
          <a:p>
            <a:pPr marL="444500" indent="-44450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444500" algn="l"/>
              </a:tabLst>
            </a:pPr>
            <a:r>
              <a:rPr lang="ru-RU" sz="2400" dirty="0">
                <a:solidFill>
                  <a:srgbClr val="F8F8F8"/>
                </a:solidFill>
              </a:rPr>
              <a:t>Специалисты в области качества</a:t>
            </a:r>
          </a:p>
          <a:p>
            <a:pPr marL="444500" indent="-44450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444500" algn="l"/>
              </a:tabLst>
            </a:pPr>
            <a:r>
              <a:rPr lang="ru-RU" sz="2400" dirty="0">
                <a:solidFill>
                  <a:srgbClr val="F8F8F8"/>
                </a:solidFill>
              </a:rPr>
              <a:t>ИТ-специалисты</a:t>
            </a:r>
          </a:p>
          <a:p>
            <a:pPr marL="444500" indent="-44450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444500" algn="l"/>
              </a:tabLst>
            </a:pPr>
            <a:r>
              <a:rPr lang="ru-RU" sz="2400" dirty="0">
                <a:solidFill>
                  <a:srgbClr val="F8F8F8"/>
                </a:solidFill>
              </a:rPr>
              <a:t>Корпоративные архитекторы</a:t>
            </a:r>
          </a:p>
          <a:p>
            <a:pPr marL="444500" indent="-44450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444500" algn="l"/>
              </a:tabLst>
            </a:pPr>
            <a:r>
              <a:rPr lang="ru-RU" sz="2400" dirty="0">
                <a:solidFill>
                  <a:srgbClr val="F8F8F8"/>
                </a:solidFill>
              </a:rPr>
              <a:t>Системные аналитики</a:t>
            </a:r>
          </a:p>
          <a:p>
            <a:pPr marL="444500" indent="-44450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444500" algn="l"/>
              </a:tabLst>
            </a:pPr>
            <a:r>
              <a:rPr lang="ru-RU" sz="2400" dirty="0">
                <a:solidFill>
                  <a:srgbClr val="F8F8F8"/>
                </a:solidFill>
              </a:rPr>
              <a:t>Риск-менеджеры</a:t>
            </a:r>
          </a:p>
          <a:p>
            <a:pPr marL="444500" indent="-44450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444500" algn="l"/>
              </a:tabLst>
            </a:pPr>
            <a:r>
              <a:rPr lang="ru-RU" sz="2400" dirty="0">
                <a:solidFill>
                  <a:srgbClr val="F8F8F8"/>
                </a:solidFill>
              </a:rPr>
              <a:t>А также все сотрудники компании</a:t>
            </a:r>
          </a:p>
          <a:p>
            <a:endParaRPr lang="ru-RU" sz="1400" dirty="0">
              <a:solidFill>
                <a:srgbClr val="F8F8F8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838" y="292336"/>
            <a:ext cx="6273328" cy="62733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E45B2C9A-CCB1-4356-B72B-9E2D25D67D19}"/>
              </a:ext>
            </a:extLst>
          </p:cNvPr>
          <p:cNvSpPr txBox="1">
            <a:spLocks/>
          </p:cNvSpPr>
          <p:nvPr/>
        </p:nvSpPr>
        <p:spPr>
          <a:xfrm>
            <a:off x="466562" y="1050509"/>
            <a:ext cx="5495869" cy="3656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>
                <a:solidFill>
                  <a:srgbClr val="00CAF2"/>
                </a:solidFill>
              </a:rPr>
              <a:t>Ключевые пользователи:</a:t>
            </a:r>
          </a:p>
        </p:txBody>
      </p:sp>
    </p:spTree>
    <p:extLst>
      <p:ext uri="{BB962C8B-B14F-4D97-AF65-F5344CB8AC3E}">
        <p14:creationId xmlns:p14="http://schemas.microsoft.com/office/powerpoint/2010/main" val="3665028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Поддержка цикла организационного </a:t>
            </a:r>
            <a:br>
              <a:rPr lang="ru-RU" dirty="0"/>
            </a:br>
            <a:r>
              <a:rPr lang="ru-RU" dirty="0"/>
              <a:t>развития с помощью </a:t>
            </a:r>
            <a:r>
              <a:rPr lang="en-US" dirty="0"/>
              <a:t>Business Studio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32DB8E-A712-49DD-A44D-22C4F892A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47" y="978425"/>
            <a:ext cx="7702679" cy="544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95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Выявление заинтересованных сторон и их потребностей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39613B4D-37FD-4E6D-B09A-7631BCEB5EB3}"/>
              </a:ext>
            </a:extLst>
          </p:cNvPr>
          <p:cNvGrpSpPr/>
          <p:nvPr/>
        </p:nvGrpSpPr>
        <p:grpSpPr>
          <a:xfrm>
            <a:off x="4273673" y="3215717"/>
            <a:ext cx="4557007" cy="3112945"/>
            <a:chOff x="462465" y="1984450"/>
            <a:chExt cx="5179578" cy="3538231"/>
          </a:xfrm>
          <a:effectLst>
            <a:glow rad="101600">
              <a:srgbClr val="009DBC">
                <a:alpha val="40000"/>
              </a:srgbClr>
            </a:glow>
          </a:effectLst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69AB8C4-1F6D-4D68-A334-3E05E847308D}"/>
                </a:ext>
              </a:extLst>
            </p:cNvPr>
            <p:cNvSpPr/>
            <p:nvPr/>
          </p:nvSpPr>
          <p:spPr>
            <a:xfrm>
              <a:off x="462465" y="1984450"/>
              <a:ext cx="5179578" cy="35382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C42EF651-B7F1-41B0-9D98-E36F738DB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1878" y="2183638"/>
              <a:ext cx="5100165" cy="3064212"/>
            </a:xfrm>
            <a:prstGeom prst="rect">
              <a:avLst/>
            </a:prstGeom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28979B0-BAD5-4593-9825-42758D2CE4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8247" y="929703"/>
            <a:ext cx="6483439" cy="3785172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20" name="Текст 6">
            <a:extLst>
              <a:ext uri="{FF2B5EF4-FFF2-40B4-BE49-F238E27FC236}">
                <a16:creationId xmlns:a16="http://schemas.microsoft.com/office/drawing/2014/main" id="{6EF8DB4A-687A-427B-A7E2-BADCFAA1803D}"/>
              </a:ext>
            </a:extLst>
          </p:cNvPr>
          <p:cNvSpPr txBox="1">
            <a:spLocks/>
          </p:cNvSpPr>
          <p:nvPr/>
        </p:nvSpPr>
        <p:spPr>
          <a:xfrm>
            <a:off x="549987" y="2418633"/>
            <a:ext cx="3356442" cy="39100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DBC"/>
              </a:buClr>
              <a:buNone/>
              <a:tabLst>
                <a:tab pos="269875" algn="l"/>
                <a:tab pos="360363" algn="l"/>
              </a:tabLst>
            </a:pPr>
            <a:r>
              <a:rPr lang="ru-RU" sz="2000" dirty="0">
                <a:solidFill>
                  <a:srgbClr val="F8F8F8"/>
                </a:solidFill>
              </a:rPr>
              <a:t>Проектирование и анализ потребностей заинтересованных сторон с помощью современных инструментов: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6"/>
              </a:buBlip>
              <a:tabLst>
                <a:tab pos="269875" algn="l"/>
                <a:tab pos="360363" algn="l"/>
              </a:tabLst>
            </a:pPr>
            <a:r>
              <a:rPr lang="ru-RU" sz="2000" dirty="0">
                <a:solidFill>
                  <a:srgbClr val="F8F8F8"/>
                </a:solidFill>
              </a:rPr>
              <a:t>Карта потребностей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6"/>
              </a:buBlip>
              <a:tabLst>
                <a:tab pos="269875" algn="l"/>
                <a:tab pos="360363" algn="l"/>
              </a:tabLst>
            </a:pPr>
            <a:r>
              <a:rPr lang="en-US" sz="2000" dirty="0">
                <a:solidFill>
                  <a:srgbClr val="F8F8F8"/>
                </a:solidFill>
              </a:rPr>
              <a:t>Customer Journey Map </a:t>
            </a:r>
            <a:r>
              <a:rPr lang="ru-RU" sz="2000" dirty="0">
                <a:solidFill>
                  <a:srgbClr val="F8F8F8"/>
                </a:solidFill>
              </a:rPr>
              <a:t>(карта клиентского пути)</a:t>
            </a:r>
            <a:endParaRPr lang="en-US" sz="2000" dirty="0">
              <a:solidFill>
                <a:srgbClr val="F8F8F8"/>
              </a:solidFill>
            </a:endParaRPr>
          </a:p>
          <a:p>
            <a:pPr>
              <a:tabLst>
                <a:tab pos="269875" algn="l"/>
                <a:tab pos="360363" algn="l"/>
              </a:tabLst>
            </a:pPr>
            <a:endParaRPr lang="en-US" sz="2000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0802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usinessstudio.ru/clients/?filter_articles=yes" TargetMode="External"/></Relationships>
</file>

<file path=ppt/theme/theme1.xml><?xml version="1.0" encoding="utf-8"?>
<a:theme xmlns:a="http://schemas.openxmlformats.org/drawingml/2006/main" name="Тема Office">
  <a:themeElements>
    <a:clrScheme name="Другая 2">
      <a:dk1>
        <a:srgbClr val="009DBC"/>
      </a:dk1>
      <a:lt1>
        <a:srgbClr val="000000"/>
      </a:lt1>
      <a:dk2>
        <a:srgbClr val="000000"/>
      </a:dk2>
      <a:lt2>
        <a:srgbClr val="E7E6E6"/>
      </a:lt2>
      <a:accent1>
        <a:srgbClr val="135B60"/>
      </a:accent1>
      <a:accent2>
        <a:srgbClr val="FF1800"/>
      </a:accent2>
      <a:accent3>
        <a:srgbClr val="009DBC"/>
      </a:accent3>
      <a:accent4>
        <a:srgbClr val="80DCE8"/>
      </a:accent4>
      <a:accent5>
        <a:srgbClr val="FFB000"/>
      </a:accent5>
      <a:accent6>
        <a:srgbClr val="FF1800"/>
      </a:accent6>
      <a:hlink>
        <a:srgbClr val="9CC3E5"/>
      </a:hlink>
      <a:folHlink>
        <a:srgbClr val="FFFFFF"/>
      </a:folHlink>
    </a:clrScheme>
    <a:fontScheme name="Бизнес студио">
      <a:majorFont>
        <a:latin typeface="PT_Russia Text"/>
        <a:ea typeface=""/>
        <a:cs typeface=""/>
      </a:majorFont>
      <a:minorFont>
        <a:latin typeface="Myriad Pr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wrap="square">
        <a:spAutoFit/>
      </a:bodyPr>
      <a:lstStyle>
        <a:defPPr algn="ctr">
          <a:spcBef>
            <a:spcPts val="600"/>
          </a:spcBef>
          <a:buClr>
            <a:srgbClr val="009DBC"/>
          </a:buClr>
          <a:buSzPct val="100000"/>
          <a:tabLst>
            <a:tab pos="449263" algn="l"/>
          </a:tabLst>
          <a:defRPr sz="2000" dirty="0">
            <a:solidFill>
              <a:srgbClr val="00CAF2"/>
            </a:solidFill>
            <a:latin typeface="PT Sans" panose="020B0503020203020204" pitchFamily="34" charset="-52"/>
            <a:ea typeface="+mj-ea"/>
            <a:cs typeface="+mj-cs"/>
            <a:hlinkClick xmlns:r="http://schemas.openxmlformats.org/officeDocument/2006/relationships" r:id="rId1">
              <a:extLst>
                <a:ext uri="{A12FA001-AC4F-418D-AE19-62706E023703}">
                  <ahyp:hlinkClr xmlns:ahyp="http://schemas.microsoft.com/office/drawing/2018/hyperlinkcolor" val="tx"/>
                </a:ext>
              </a:extLst>
            </a:hlinkClick>
          </a:defRPr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  <a:txDef>
      <a:spPr>
        <a:solidFill>
          <a:srgbClr val="009DBC"/>
        </a:solidFill>
      </a:spPr>
      <a:bodyPr vert="horz" wrap="square" lIns="91440" tIns="45720" rIns="91440" bIns="45720" rtlCol="0" anchor="t">
        <a:spAutoFit/>
      </a:bodyPr>
      <a:lstStyle>
        <a:defPPr algn="ctr">
          <a:defRPr dirty="0">
            <a:solidFill>
              <a:srgbClr val="FFFFFF"/>
            </a:solidFill>
            <a:latin typeface="PT Sans" panose="020B0503020203020204" pitchFamily="34" charset="-52"/>
          </a:defRPr>
        </a:defPPr>
      </a:lstStyle>
      <a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a:style>
    </a:txDef>
  </a:objectDefaults>
  <a:extraClrSchemeLst/>
  <a:extLst>
    <a:ext uri="{05A4C25C-085E-4340-85A3-A5531E510DB2}">
      <thm15:themeFamily xmlns:thm15="http://schemas.microsoft.com/office/thememl/2012/main" name="Бизнес студио - новые шаблоны" id="{9C88AF58-CC55-43D3-A0DF-93C92A892DFD}" vid="{D2DBE38B-F167-4E2A-9389-3C6C5A38EC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Другая 2">
    <a:dk1>
      <a:srgbClr val="009DBC"/>
    </a:dk1>
    <a:lt1>
      <a:srgbClr val="000000"/>
    </a:lt1>
    <a:dk2>
      <a:srgbClr val="000000"/>
    </a:dk2>
    <a:lt2>
      <a:srgbClr val="E7E6E6"/>
    </a:lt2>
    <a:accent1>
      <a:srgbClr val="135B60"/>
    </a:accent1>
    <a:accent2>
      <a:srgbClr val="FF1800"/>
    </a:accent2>
    <a:accent3>
      <a:srgbClr val="009DBC"/>
    </a:accent3>
    <a:accent4>
      <a:srgbClr val="80DCE8"/>
    </a:accent4>
    <a:accent5>
      <a:srgbClr val="FFB000"/>
    </a:accent5>
    <a:accent6>
      <a:srgbClr val="FF1800"/>
    </a:accent6>
    <a:hlink>
      <a:srgbClr val="9CC3E5"/>
    </a:hlink>
    <a:folHlink>
      <a:srgbClr val="FFFF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26907</TotalTime>
  <Words>2832</Words>
  <Application>Microsoft Office PowerPoint</Application>
  <PresentationFormat>Широкоэкранный</PresentationFormat>
  <Paragraphs>380</Paragraphs>
  <Slides>64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73" baseType="lpstr">
      <vt:lpstr>Myriad Pro</vt:lpstr>
      <vt:lpstr>Symbol</vt:lpstr>
      <vt:lpstr>PT Sans</vt:lpstr>
      <vt:lpstr>Courier New</vt:lpstr>
      <vt:lpstr>Segoe UI</vt:lpstr>
      <vt:lpstr>Calibri</vt:lpstr>
      <vt:lpstr>Arial</vt:lpstr>
      <vt:lpstr>Times New Roman</vt:lpstr>
      <vt:lpstr>Тема Office</vt:lpstr>
      <vt:lpstr>Презентация PowerPoint</vt:lpstr>
      <vt:lpstr>Business Studio сегодня</vt:lpstr>
      <vt:lpstr>Истории успеха пользователей  Business Studio</vt:lpstr>
      <vt:lpstr>Использование проектирования в организационном развитии</vt:lpstr>
      <vt:lpstr>Business Studio - инструмент для проектирования бизнес-архитектуры</vt:lpstr>
      <vt:lpstr>Применение Business Studio</vt:lpstr>
      <vt:lpstr>Применение Business Studio</vt:lpstr>
      <vt:lpstr>Поддержка цикла организационного  развития с помощью Business Studio</vt:lpstr>
      <vt:lpstr>Выявление заинтересованных сторон и их потребностей</vt:lpstr>
      <vt:lpstr>Разработка и приоритизация требований</vt:lpstr>
      <vt:lpstr>Разработка стратегических карт и сбалансированной системы показателей</vt:lpstr>
      <vt:lpstr>Разработка стратегических карт и сбалансированной системы показателей</vt:lpstr>
      <vt:lpstr>Разработка стратегических карт и сбалансированной системы показателей</vt:lpstr>
      <vt:lpstr>Сбор и обсуждение предложений сотрудников на Business Studio Portal</vt:lpstr>
      <vt:lpstr>Поддержка цикла организационного развития с помощью Business Studio</vt:lpstr>
      <vt:lpstr>Проектирование деятельности. Нотации моделирования от вендора</vt:lpstr>
      <vt:lpstr>Проектирование деятельности. Нотация IDEF0</vt:lpstr>
      <vt:lpstr>Проектирование деятельности. Нотация Basic Flowchart</vt:lpstr>
      <vt:lpstr>Проектирование деятельности. Нотация Cross-functional Flowchart</vt:lpstr>
      <vt:lpstr>Проектирование деятельности. Нотация BPMN</vt:lpstr>
      <vt:lpstr>Проектирование деятельности. Нотация EPC</vt:lpstr>
      <vt:lpstr>Презентация PowerPoint</vt:lpstr>
      <vt:lpstr>Презентация PowerPoint</vt:lpstr>
      <vt:lpstr>Проектирование деятельности</vt:lpstr>
      <vt:lpstr>Проектирование деятельности</vt:lpstr>
      <vt:lpstr>Проектирование организационной структуры</vt:lpstr>
      <vt:lpstr>Проектирование ИТ-архитектуры. Язык ArchiMate</vt:lpstr>
      <vt:lpstr>Проектирование архитектуры приложений и структуры данных</vt:lpstr>
      <vt:lpstr>Проектирование архитектуры приложений и структуры данных</vt:lpstr>
      <vt:lpstr>Проектирование архитектуры приложений и структуры данных</vt:lpstr>
      <vt:lpstr>Имитационное моделирование и ФСА</vt:lpstr>
      <vt:lpstr>Имитационное моделирование и ФСА</vt:lpstr>
      <vt:lpstr>Идентификация и оценка рисков</vt:lpstr>
      <vt:lpstr>Редактор онтологий и нотаций </vt:lpstr>
      <vt:lpstr>Поддержка цикла организационного развития с помощью Business Studio</vt:lpstr>
      <vt:lpstr>Формирование регламентирующей документации</vt:lpstr>
      <vt:lpstr>Формирование регламентирующей документации</vt:lpstr>
      <vt:lpstr>Формирование регламентирующей документации</vt:lpstr>
      <vt:lpstr>Формирование регламентирующей документации</vt:lpstr>
      <vt:lpstr>Формирование регламентирующей документации</vt:lpstr>
      <vt:lpstr>Формирование базы знаний о работе компании</vt:lpstr>
      <vt:lpstr>Формирование базы знаний о работе компании</vt:lpstr>
      <vt:lpstr>Ознакомление сотрудников с изменениями</vt:lpstr>
      <vt:lpstr>Ознакомление сотрудников с изменениями</vt:lpstr>
      <vt:lpstr>Интеграция с другими ИТ-системами</vt:lpstr>
      <vt:lpstr>Поддержка цикла организационного развития с помощью Business Studio</vt:lpstr>
      <vt:lpstr>Мониторинг инцидентов</vt:lpstr>
      <vt:lpstr>Сбор сообщений о несоответствиях</vt:lpstr>
      <vt:lpstr>Сбор значений показателей</vt:lpstr>
      <vt:lpstr>Контроль выполнения стратегии</vt:lpstr>
      <vt:lpstr>Контроль выполнения стратегии</vt:lpstr>
      <vt:lpstr>Контроль выполнения стратегии</vt:lpstr>
      <vt:lpstr>Управление жизненным циклом модели</vt:lpstr>
      <vt:lpstr>Мультиязычность</vt:lpstr>
      <vt:lpstr>Мультиязычность</vt:lpstr>
      <vt:lpstr>Поддержка функционирования  Системы менеджмента качества</vt:lpstr>
      <vt:lpstr>Поддержка функционирования Системы менеджмента качества</vt:lpstr>
      <vt:lpstr>Поддержка функционирования Системы менеджмента качества</vt:lpstr>
      <vt:lpstr>Поддержка функционирования Системы менеджмента качества</vt:lpstr>
      <vt:lpstr>Преимущества Business Studio</vt:lpstr>
      <vt:lpstr>Преимущества Business Studio</vt:lpstr>
      <vt:lpstr>Эффекты от использования Business Studio</vt:lpstr>
      <vt:lpstr>Клиенты</vt:lpstr>
      <vt:lpstr>Контактная информация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Беликов Дмитрий Васильевич</dc:creator>
  <cp:lastModifiedBy>Беликов Дмитрий Васильевич</cp:lastModifiedBy>
  <cp:revision>373</cp:revision>
  <dcterms:created xsi:type="dcterms:W3CDTF">2020-08-26T09:56:02Z</dcterms:created>
  <dcterms:modified xsi:type="dcterms:W3CDTF">2024-04-12T12:09:06Z</dcterms:modified>
</cp:coreProperties>
</file>