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9" r:id="rId1"/>
    <p:sldMasterId id="2147483648" r:id="rId2"/>
    <p:sldMasterId id="2147483650" r:id="rId3"/>
    <p:sldMasterId id="2147483651" r:id="rId4"/>
  </p:sldMasterIdLst>
  <p:notesMasterIdLst>
    <p:notesMasterId r:id="rId44"/>
  </p:notesMasterIdLst>
  <p:sldIdLst>
    <p:sldId id="256" r:id="rId5"/>
    <p:sldId id="262" r:id="rId6"/>
    <p:sldId id="368" r:id="rId7"/>
    <p:sldId id="365" r:id="rId8"/>
    <p:sldId id="362" r:id="rId9"/>
    <p:sldId id="367" r:id="rId10"/>
    <p:sldId id="391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8" r:id="rId19"/>
    <p:sldId id="376" r:id="rId20"/>
    <p:sldId id="377" r:id="rId21"/>
    <p:sldId id="381" r:id="rId22"/>
    <p:sldId id="380" r:id="rId23"/>
    <p:sldId id="386" r:id="rId24"/>
    <p:sldId id="389" r:id="rId25"/>
    <p:sldId id="401" r:id="rId26"/>
    <p:sldId id="396" r:id="rId27"/>
    <p:sldId id="397" r:id="rId28"/>
    <p:sldId id="264" r:id="rId29"/>
    <p:sldId id="394" r:id="rId30"/>
    <p:sldId id="289" r:id="rId31"/>
    <p:sldId id="290" r:id="rId32"/>
    <p:sldId id="270" r:id="rId33"/>
    <p:sldId id="393" r:id="rId34"/>
    <p:sldId id="395" r:id="rId35"/>
    <p:sldId id="392" r:id="rId36"/>
    <p:sldId id="287" r:id="rId37"/>
    <p:sldId id="390" r:id="rId38"/>
    <p:sldId id="400" r:id="rId39"/>
    <p:sldId id="388" r:id="rId40"/>
    <p:sldId id="387" r:id="rId41"/>
    <p:sldId id="398" r:id="rId42"/>
    <p:sldId id="288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Пинаев" initials="ДП" lastIdx="1" clrIdx="0">
    <p:extLst>
      <p:ext uri="{19B8F6BF-5375-455C-9EA6-DF929625EA0E}">
        <p15:presenceInfo xmlns:p15="http://schemas.microsoft.com/office/powerpoint/2012/main" userId="Дмитрий Пинае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86"/>
    <a:srgbClr val="183D5E"/>
    <a:srgbClr val="7F7F7F"/>
    <a:srgbClr val="203860"/>
    <a:srgbClr val="153764"/>
    <a:srgbClr val="2198E3"/>
    <a:srgbClr val="1A527B"/>
    <a:srgbClr val="D1F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92982" autoAdjust="0"/>
  </p:normalViewPr>
  <p:slideViewPr>
    <p:cSldViewPr snapToGrid="0" showGuides="1">
      <p:cViewPr varScale="1">
        <p:scale>
          <a:sx n="67" d="100"/>
          <a:sy n="67" d="100"/>
        </p:scale>
        <p:origin x="8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1355A-8844-4B1F-907C-24E770C3BD5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19C57-ABD5-4AA2-99EE-29B60CEE8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4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192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2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8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3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852D-061E-5CA8-75BB-5AB22E55A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Что такое проектирование? </a:t>
            </a:r>
            <a:br>
              <a:rPr lang="ru-RU" dirty="0"/>
            </a:br>
            <a:r>
              <a:rPr lang="ru-RU" dirty="0"/>
              <a:t>Что такое проектирование? Что такое проектирование?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38FBDC9-0442-0819-10E7-E6B6427111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59F4BB8B-7C9F-DFDA-D0A4-A0163046979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536879"/>
            <a:ext cx="5742375" cy="498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 b="0"/>
            </a:lvl1pPr>
            <a:lvl2pPr marL="7429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 sz="1600"/>
            </a:lvl2pPr>
            <a:lvl3pPr>
              <a:defRPr sz="1200"/>
            </a:lvl3pPr>
          </a:lstStyle>
          <a:p>
            <a:pPr lvl="0"/>
            <a:r>
              <a:rPr lang="ru-RU" dirty="0"/>
              <a:t>Проектирование – это ключевой этап создания </a:t>
            </a:r>
            <a:br>
              <a:rPr lang="ru-RU" dirty="0"/>
            </a:br>
            <a:r>
              <a:rPr lang="ru-RU" dirty="0"/>
              <a:t>или улучшения системы.</a:t>
            </a:r>
            <a:br>
              <a:rPr lang="ru-RU" dirty="0"/>
            </a:br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1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2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3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4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5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6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7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8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544EFDD3-3BA6-D191-11DA-776D019252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100" y="1536879"/>
            <a:ext cx="3238500" cy="28575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6">
            <a:extLst>
              <a:ext uri="{FF2B5EF4-FFF2-40B4-BE49-F238E27FC236}">
                <a16:creationId xmlns:a16="http://schemas.microsoft.com/office/drawing/2014/main" id="{1A083882-201A-2ED0-DCCD-67C269AAF0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99875" y="3187879"/>
            <a:ext cx="3238500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223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15729-FC63-BBEB-E0BD-0A3EEAFC47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7C3BDA8-7993-7227-4B6C-C8CCC2B877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075B0E9-A119-9BF4-DFDD-E858DBD271F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36086135"/>
              </p:ext>
            </p:extLst>
          </p:nvPr>
        </p:nvGraphicFramePr>
        <p:xfrm>
          <a:off x="344100" y="1547348"/>
          <a:ext cx="6319429" cy="4379253"/>
        </p:xfrm>
        <a:graphic>
          <a:graphicData uri="http://schemas.openxmlformats.org/drawingml/2006/table">
            <a:tbl>
              <a:tblPr firstRow="1" bandRow="1">
                <a:solidFill>
                  <a:srgbClr val="CCECFF"/>
                </a:solidFill>
                <a:tableStyleId>{5C22544A-7EE6-4342-B048-85BDC9FD1C3A}</a:tableStyleId>
              </a:tblPr>
              <a:tblGrid>
                <a:gridCol w="2946958">
                  <a:extLst>
                    <a:ext uri="{9D8B030D-6E8A-4147-A177-3AD203B41FA5}">
                      <a16:colId xmlns:a16="http://schemas.microsoft.com/office/drawing/2014/main" val="1858683028"/>
                    </a:ext>
                  </a:extLst>
                </a:gridCol>
                <a:gridCol w="3372471">
                  <a:extLst>
                    <a:ext uri="{9D8B030D-6E8A-4147-A177-3AD203B41FA5}">
                      <a16:colId xmlns:a16="http://schemas.microsoft.com/office/drawing/2014/main" val="3540597455"/>
                    </a:ext>
                  </a:extLst>
                </a:gridCol>
              </a:tblGrid>
              <a:tr h="331186"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Элемент </a:t>
                      </a:r>
                    </a:p>
                    <a:p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бизнес-архитектуры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Регламентирующие документы </a:t>
                      </a:r>
                      <a:br>
                        <a:rPr lang="en-US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</a:br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и отчёты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0315096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Цели бизнеса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Стратегическая карта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971629"/>
                  </a:ext>
                </a:extLst>
              </a:tr>
              <a:tr h="4335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Модель бизнес-процессов</a:t>
                      </a:r>
                      <a:endParaRPr lang="ru-RU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Регламенты бизнес-процессов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6356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Данные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Маршруты движения документов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Операции с информационными объектами и их атрибутами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16598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Организационная структура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Продолжения о подразделении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Должностные инструкции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6227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Информационные системы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ТЗ на автоматизацию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4020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ИТ-инфраструктура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Описания элемента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ИТ-инфраструктуры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820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543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3E2F7-B8CF-F594-5F7F-C66FBE018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F503C08-4E5F-9C87-06A1-8383B0D7EB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EC0D7C64-A3CF-AAB0-A045-AC2773FA9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869881"/>
            <a:ext cx="5742375" cy="46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8B924A02-C536-53E1-2C24-A7FC908B3C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099" y="2222500"/>
            <a:ext cx="5450275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6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330E0-5EE8-2933-1D5D-6D6BED5E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B3C213-39D5-E9DF-A7C8-59DD0C2286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A1A0F0F6-4154-14B6-8722-7D08FC4A7D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869881"/>
            <a:ext cx="5742375" cy="46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10242C6C-9CE3-93AF-E71A-67C1B5D0E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100" y="1869881"/>
            <a:ext cx="4470400" cy="28575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5124F1-C86E-B7B8-E7AB-74478C8403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67975" y="3076764"/>
            <a:ext cx="4470400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485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330E0-5EE8-2933-1D5D-6D6BED5EF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B3C213-39D5-E9DF-A7C8-59DD0C2286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A1A0F0F6-4154-14B6-8722-7D08FC4A7D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869881"/>
            <a:ext cx="5742375" cy="46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C42A895A-E5FB-628D-373A-1E4CA5D46B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099" y="1869881"/>
            <a:ext cx="5450275" cy="426421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785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D1E6B-52DA-C228-F8FA-90548A83E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D4272B3-7F09-ACC7-C365-8D292E8826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6C390AD1-2E1A-09CC-070B-810DEB1FC3B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946454"/>
            <a:ext cx="5742375" cy="450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 b="1"/>
            </a:lvl1pPr>
            <a:lvl2pPr marL="7429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 sz="1600"/>
            </a:lvl2pPr>
            <a:lvl3pPr>
              <a:defRPr sz="1200"/>
            </a:lvl3pPr>
          </a:lstStyle>
          <a:p>
            <a:pPr lvl="0"/>
            <a:r>
              <a:rPr lang="ru-RU" dirty="0"/>
              <a:t>Проектирование – это ключевой этап создания </a:t>
            </a:r>
            <a:br>
              <a:rPr lang="ru-RU" dirty="0"/>
            </a:br>
            <a:r>
              <a:rPr lang="ru-RU" dirty="0"/>
              <a:t>или улучшения системы.</a:t>
            </a:r>
            <a:br>
              <a:rPr lang="ru-RU" dirty="0"/>
            </a:br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1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2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3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4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5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6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7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8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97815C0E-2224-31E6-195D-4362D1E607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16675" y="1946454"/>
            <a:ext cx="3001575" cy="264844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77575DF3-3388-9078-1804-3A95A5C80E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28450" y="3597454"/>
            <a:ext cx="3001575" cy="264844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39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7AC0A-4F33-FD78-0E00-877157F15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FC3F2F-7EF1-C249-D13C-23098EEE9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F1B634E-9A35-93A8-A58E-46BB5B5339F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51669558"/>
              </p:ext>
            </p:extLst>
          </p:nvPr>
        </p:nvGraphicFramePr>
        <p:xfrm>
          <a:off x="344100" y="1888169"/>
          <a:ext cx="6319429" cy="4379253"/>
        </p:xfrm>
        <a:graphic>
          <a:graphicData uri="http://schemas.openxmlformats.org/drawingml/2006/table">
            <a:tbl>
              <a:tblPr firstRow="1" bandRow="1">
                <a:solidFill>
                  <a:srgbClr val="CCECFF"/>
                </a:solidFill>
                <a:tableStyleId>{5C22544A-7EE6-4342-B048-85BDC9FD1C3A}</a:tableStyleId>
              </a:tblPr>
              <a:tblGrid>
                <a:gridCol w="2946958">
                  <a:extLst>
                    <a:ext uri="{9D8B030D-6E8A-4147-A177-3AD203B41FA5}">
                      <a16:colId xmlns:a16="http://schemas.microsoft.com/office/drawing/2014/main" val="1858683028"/>
                    </a:ext>
                  </a:extLst>
                </a:gridCol>
                <a:gridCol w="3372471">
                  <a:extLst>
                    <a:ext uri="{9D8B030D-6E8A-4147-A177-3AD203B41FA5}">
                      <a16:colId xmlns:a16="http://schemas.microsoft.com/office/drawing/2014/main" val="3540597455"/>
                    </a:ext>
                  </a:extLst>
                </a:gridCol>
              </a:tblGrid>
              <a:tr h="331186"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Элемент </a:t>
                      </a:r>
                    </a:p>
                    <a:p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бизнес-архитектуры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Регламентирующие документы </a:t>
                      </a:r>
                      <a:br>
                        <a:rPr lang="en-US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</a:br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и отчёты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0315096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Цели бизнеса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Стратегическая карта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971629"/>
                  </a:ext>
                </a:extLst>
              </a:tr>
              <a:tr h="4335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Модель бизнес-процессов</a:t>
                      </a:r>
                      <a:endParaRPr lang="ru-RU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Регламенты бизнес-процессов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6356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Данные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Маршруты движения документов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Операции с информационными объектами и их атрибутами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16598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Организационная структура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Продолжения о подразделении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Должностные инструкции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6227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Информационные системы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ТЗ на автоматизацию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4020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ИТ-инфраструктура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Описания элемента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ИТ-инфраструктуры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820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43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26A9-D5AD-ED27-7E77-0522CA7D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E0069-14A6-07A2-84C6-D6A5E51D1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0D2AF2D-EB48-C5F3-9E63-764E3EC6B7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099" y="2222500"/>
            <a:ext cx="5450275" cy="28575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865BF612-9B18-B934-1DA1-1EFB8270B2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257303"/>
            <a:ext cx="5742375" cy="5244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br>
              <a:rPr lang="ru-RU" dirty="0"/>
            </a:br>
            <a:br>
              <a:rPr lang="ru-RU" dirty="0"/>
            </a:br>
            <a:endParaRPr lang="ru-RU" dirty="0"/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32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26A9-D5AD-ED27-7E77-0522CA7D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9E0069-14A6-07A2-84C6-D6A5E51D1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90D2AF2D-EB48-C5F3-9E63-764E3EC6B7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100" y="1257303"/>
            <a:ext cx="4622800" cy="28575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865BF612-9B18-B934-1DA1-1EFB8270B2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257303"/>
            <a:ext cx="5742375" cy="5244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6">
            <a:extLst>
              <a:ext uri="{FF2B5EF4-FFF2-40B4-BE49-F238E27FC236}">
                <a16:creationId xmlns:a16="http://schemas.microsoft.com/office/drawing/2014/main" id="{B650E062-5BAE-921E-F04D-98CCA0589E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42200" y="3251203"/>
            <a:ext cx="4396175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7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395C9-7783-0930-D7E9-CAF3D798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1A1F292-6072-6217-CE5C-21F30C670B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4D6032ED-752C-4D11-F1C4-C70E52114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257478"/>
            <a:ext cx="5742375" cy="5244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E90242C4-B3D1-2998-454D-0EC078E183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2475" y="1257479"/>
            <a:ext cx="5295900" cy="498774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84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A831A-44C9-E09D-772D-EAB77CC21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8A5BBC6-ED46-EF97-BA51-A1D76BD4F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C77B3AB2-6E7F-A99C-EB37-A7A5DEAA1B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232079"/>
            <a:ext cx="5742375" cy="498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 b="0"/>
            </a:lvl1pPr>
            <a:lvl2pPr marL="7429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 sz="1600"/>
            </a:lvl2pPr>
            <a:lvl3pPr>
              <a:defRPr sz="1200"/>
            </a:lvl3pPr>
          </a:lstStyle>
          <a:p>
            <a:pPr lvl="0"/>
            <a:r>
              <a:rPr lang="ru-RU" dirty="0"/>
              <a:t>Проектирование – это ключевой этап создания </a:t>
            </a:r>
            <a:br>
              <a:rPr lang="ru-RU" dirty="0"/>
            </a:br>
            <a:r>
              <a:rPr lang="ru-RU" dirty="0"/>
              <a:t>или улучшения системы.</a:t>
            </a:r>
            <a:br>
              <a:rPr lang="ru-RU" dirty="0"/>
            </a:br>
            <a:endParaRPr lang="en-US" dirty="0"/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1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2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3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4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5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6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7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Пункт списка 8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F862A049-EDD3-4DCF-B3FE-68A570C6D8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100" y="1232079"/>
            <a:ext cx="3238500" cy="28575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68E1F639-D618-68DB-95DD-867BE374D0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99875" y="2883079"/>
            <a:ext cx="3238500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8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4A6B8-0AD9-A394-9882-E0DA15A9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2A687BF-88F5-2B13-28DD-2D31C342F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B0D2DE7-1103-A852-E4B9-A3916D330E5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90012573"/>
              </p:ext>
            </p:extLst>
          </p:nvPr>
        </p:nvGraphicFramePr>
        <p:xfrm>
          <a:off x="344100" y="1334538"/>
          <a:ext cx="6319429" cy="4379253"/>
        </p:xfrm>
        <a:graphic>
          <a:graphicData uri="http://schemas.openxmlformats.org/drawingml/2006/table">
            <a:tbl>
              <a:tblPr firstRow="1" bandRow="1">
                <a:solidFill>
                  <a:srgbClr val="CCECFF"/>
                </a:solidFill>
                <a:tableStyleId>{5C22544A-7EE6-4342-B048-85BDC9FD1C3A}</a:tableStyleId>
              </a:tblPr>
              <a:tblGrid>
                <a:gridCol w="2946958">
                  <a:extLst>
                    <a:ext uri="{9D8B030D-6E8A-4147-A177-3AD203B41FA5}">
                      <a16:colId xmlns:a16="http://schemas.microsoft.com/office/drawing/2014/main" val="1858683028"/>
                    </a:ext>
                  </a:extLst>
                </a:gridCol>
                <a:gridCol w="3372471">
                  <a:extLst>
                    <a:ext uri="{9D8B030D-6E8A-4147-A177-3AD203B41FA5}">
                      <a16:colId xmlns:a16="http://schemas.microsoft.com/office/drawing/2014/main" val="3540597455"/>
                    </a:ext>
                  </a:extLst>
                </a:gridCol>
              </a:tblGrid>
              <a:tr h="331186"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Элемент </a:t>
                      </a:r>
                    </a:p>
                    <a:p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бизнес-архитектуры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Регламентирующие документы </a:t>
                      </a:r>
                      <a:br>
                        <a:rPr lang="en-US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</a:br>
                      <a:r>
                        <a:rPr lang="ru-RU" sz="1400" b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и отчёты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0315096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Цели бизнеса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Стратегическая карта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971629"/>
                  </a:ext>
                </a:extLst>
              </a:tr>
              <a:tr h="4335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Модель бизнес-процессов</a:t>
                      </a:r>
                      <a:endParaRPr lang="ru-RU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Регламенты бизнес-процессов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6356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Данные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Маршруты движения документов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Операции с информационными объектами и их атрибутами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16598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Организационная структура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Продолжения о подразделении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Должностные инструкции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6227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Информационные системы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ТЗ на автоматизацию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4020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ИТ-инфраструктура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Описания элемента</a:t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br>
                        <a:rPr lang="en-US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4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ИТ-инфраструктуры</a:t>
                      </a:r>
                    </a:p>
                  </a:txBody>
                  <a:tcPr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3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820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404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60576-A7C3-C032-5DD5-A8092CC1A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91417E-01B8-4C5A-480F-76B31F1B8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E3A4D6C9-EF01-097C-EFA5-1C2F5187C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536879"/>
            <a:ext cx="5742375" cy="498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0221B402-D226-BF8A-1608-DEA1EEBFB7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100" y="2222500"/>
            <a:ext cx="5468938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592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60576-A7C3-C032-5DD5-A8092CC1A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91417E-01B8-4C5A-480F-76B31F1B8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E3A4D6C9-EF01-097C-EFA5-1C2F5187CD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536879"/>
            <a:ext cx="5742375" cy="498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C72B773A-C9A4-00CA-652F-EB334BB264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100" y="1536879"/>
            <a:ext cx="4546600" cy="28575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3FE0096F-C23B-AD23-C106-4A1BD8D1C9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54900" y="3187879"/>
            <a:ext cx="4383475" cy="28575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9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60576-A7C3-C032-5DD5-A8092CC1A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D086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491417E-01B8-4C5A-480F-76B31F1B8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E3A4D6C9-EF01-097C-EFA5-1C2F5187CD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3625" y="1536879"/>
            <a:ext cx="5742375" cy="498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Рисунок 6">
            <a:extLst>
              <a:ext uri="{FF2B5EF4-FFF2-40B4-BE49-F238E27FC236}">
                <a16:creationId xmlns:a16="http://schemas.microsoft.com/office/drawing/2014/main" id="{ED04FB85-EFC4-2DD5-AFEA-0D49D39CDD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8099" y="1527159"/>
            <a:ext cx="5450275" cy="467044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0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нимок экрана, ча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A3E953-F01B-AC68-559A-0BB72A8BF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1A27B1-0FF4-9FE2-7779-25BDA0B355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8744" y="2554738"/>
            <a:ext cx="6894511" cy="14673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F55BAA-B604-E772-5B05-0AA1F44D8D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97420" y="5924549"/>
            <a:ext cx="1259618" cy="6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3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35DBE-3BC8-F877-68E8-AE090EB9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355796"/>
            <a:ext cx="9272975" cy="455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9C5E4-81D9-94CC-3B04-7CA6FEB23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0F0"/>
                </a:solidFill>
              </a:defRPr>
            </a:lvl1pPr>
          </a:lstStyle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7A07C2E-3666-C9BD-4AF0-2153B6F8D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625" y="1257303"/>
            <a:ext cx="5742375" cy="5244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br>
              <a:rPr lang="ru-RU" dirty="0"/>
            </a:br>
            <a:br>
              <a:rPr lang="ru-RU" dirty="0"/>
            </a:br>
            <a:endParaRPr lang="ru-RU" dirty="0"/>
          </a:p>
          <a:p>
            <a:pPr lvl="2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5C59F9-2DEA-4477-52FC-FF89531EF0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58466" y="355796"/>
            <a:ext cx="2098573" cy="446635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C0D0735-DA03-7342-B254-BA6EA00E9E85}"/>
              </a:ext>
            </a:extLst>
          </p:cNvPr>
          <p:cNvCxnSpPr>
            <a:cxnSpLocks/>
          </p:cNvCxnSpPr>
          <p:nvPr userDrawn="1"/>
        </p:nvCxnSpPr>
        <p:spPr>
          <a:xfrm>
            <a:off x="340925" y="989751"/>
            <a:ext cx="1122362" cy="0"/>
          </a:xfrm>
          <a:prstGeom prst="line">
            <a:avLst/>
          </a:prstGeom>
          <a:ln w="28575">
            <a:solidFill>
              <a:srgbClr val="2198E3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15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8" r:id="rId3"/>
    <p:sldLayoutId id="2147483662" r:id="rId4"/>
    <p:sldLayoutId id="21474836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2198E3"/>
        </a:buClr>
        <a:buSzPts val="1800"/>
        <a:buFont typeface="Wingdings" panose="05000000000000000000" pitchFamily="2" charset="2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35DBE-3BC8-F877-68E8-AE090EB9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355795"/>
            <a:ext cx="9272975" cy="7618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9C5E4-81D9-94CC-3B04-7CA6FEB23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0F0"/>
                </a:solidFill>
              </a:defRPr>
            </a:lvl1pPr>
          </a:lstStyle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7A07C2E-3666-C9BD-4AF0-2153B6F8D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625" y="1536879"/>
            <a:ext cx="5742375" cy="4987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5C59F9-2DEA-4477-52FC-FF89531EF0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58466" y="355796"/>
            <a:ext cx="2098573" cy="446635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C0D0735-DA03-7342-B254-BA6EA00E9E85}"/>
              </a:ext>
            </a:extLst>
          </p:cNvPr>
          <p:cNvCxnSpPr>
            <a:cxnSpLocks/>
          </p:cNvCxnSpPr>
          <p:nvPr userDrawn="1"/>
        </p:nvCxnSpPr>
        <p:spPr>
          <a:xfrm>
            <a:off x="340925" y="1294551"/>
            <a:ext cx="1122362" cy="0"/>
          </a:xfrm>
          <a:prstGeom prst="line">
            <a:avLst/>
          </a:prstGeom>
          <a:ln w="28575">
            <a:solidFill>
              <a:srgbClr val="2198E3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49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9" r:id="rId3"/>
    <p:sldLayoutId id="2147483661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FFD08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35DBE-3BC8-F877-68E8-AE090EB9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355794"/>
            <a:ext cx="9272975" cy="1092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9C5E4-81D9-94CC-3B04-7CA6FEB23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0F0"/>
                </a:solidFill>
              </a:defRPr>
            </a:lvl1pPr>
          </a:lstStyle>
          <a:p>
            <a:fld id="{E8AB4401-42AE-4EED-B1BF-C5E270E05BE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7A07C2E-3666-C9BD-4AF0-2153B6F8D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625" y="1869881"/>
            <a:ext cx="5742375" cy="46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5C59F9-2DEA-4477-52FC-FF89531EF0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58466" y="355796"/>
            <a:ext cx="2098573" cy="446635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C0D0735-DA03-7342-B254-BA6EA00E9E85}"/>
              </a:ext>
            </a:extLst>
          </p:cNvPr>
          <p:cNvCxnSpPr>
            <a:cxnSpLocks/>
          </p:cNvCxnSpPr>
          <p:nvPr userDrawn="1"/>
        </p:nvCxnSpPr>
        <p:spPr>
          <a:xfrm>
            <a:off x="353625" y="1625779"/>
            <a:ext cx="1122362" cy="0"/>
          </a:xfrm>
          <a:prstGeom prst="line">
            <a:avLst/>
          </a:prstGeom>
          <a:ln w="28575">
            <a:solidFill>
              <a:srgbClr val="2198E3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94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60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FFD08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anies.rbc.ru/news/DDxUVPZ74m/business-studio-na-mezhdunarodnom-forume-kazan-digital-week/" TargetMode="External"/><Relationship Id="rId2" Type="http://schemas.openxmlformats.org/officeDocument/2006/relationships/hyperlink" Target="https://kazandigitalweek.com/ru/site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www.businessstudio.ru/upload/files/Komos_SMARTagro.pdf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achestvo.pro/vdk2025/program/sessiya-tsifrovaya-transformatsiya-strategiya-protsessy-tekhnologii-lyudi/" TargetMode="External"/><Relationship Id="rId2" Type="http://schemas.openxmlformats.org/officeDocument/2006/relationships/hyperlink" Target="https://kachestvo.pro/vdk2025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usinessstudio.ru/upload/files/Snachala%20protsess,%20potom%20kod_Novyi%20Gorod.pdf" TargetMode="External"/><Relationship Id="rId5" Type="http://schemas.openxmlformats.org/officeDocument/2006/relationships/hyperlink" Target="https://www.businessstudio.ru/upload/files/Cifrovaya%20transformaciya%20agroholdinga_KOMOS%20GRUPP.pdf" TargetMode="External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businessstudio.ru/upload/files/Osipenko_TAdviserSummIT_2025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advisersummit.ru/a/2025-2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comnews-conferences.ru/ru/conference/awards2025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panies.rbc.ru/news/WorutSFLrf/proekt-rosseti-tsifra-v-business-studio-poluchil-nagradu-comnews-award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studio.ru/upload/files/Povyshenie%20prozrachnosti%20i%20upravlyaemosti%20cepochki%20postavok%20cherez%20instrumenty%20Business%20Studio.pdf" TargetMode="External"/><Relationship Id="rId2" Type="http://schemas.openxmlformats.org/officeDocument/2006/relationships/hyperlink" Target="https://planning-conference.r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usinessstudio.ru/articles/article/vnedrenie_protsessnogo_podkhoda_v_gazprom_linde_in/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www.businessstudio.ru/articles/article/chto_takoe_arkhitektura_biznes_protsessov/" TargetMode="External"/><Relationship Id="rId12" Type="http://schemas.openxmlformats.org/officeDocument/2006/relationships/hyperlink" Target="https://www.businessstudio.ru/articles/article/optimizatsiya_protsessov_na_urovne_dnk_kompanii_is/" TargetMode="Externa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hyperlink" Target="https://www.businessstudio.ru/articles/article/my_to_chto_my_stroim_praktika/" TargetMode="External"/><Relationship Id="rId11" Type="http://schemas.openxmlformats.org/officeDocument/2006/relationships/hyperlink" Target="https://www.businessstudio.ru/articles/article/progress_cherez_vyzovy_istoriya_vnedreniya_protses/" TargetMode="External"/><Relationship Id="rId5" Type="http://schemas.openxmlformats.org/officeDocument/2006/relationships/hyperlink" Target="https://www.businessstudio.ru/articles/article/pasport_biznes_protsessa_v_bs_opyt_volkov/" TargetMode="External"/><Relationship Id="rId10" Type="http://schemas.openxmlformats.org/officeDocument/2006/relationships/hyperlink" Target="https://www.businessstudio.ru/articles/article/gk_novyy_gorod_praktika_orgrazvitiya_kak_drayver/" TargetMode="External"/><Relationship Id="rId4" Type="http://schemas.openxmlformats.org/officeDocument/2006/relationships/hyperlink" Target="https://www.businessstudio.ru/articles/article/arkhitekturnye_komitety_v_deystvii_keysy_i_layfkha/" TargetMode="External"/><Relationship Id="rId9" Type="http://schemas.openxmlformats.org/officeDocument/2006/relationships/hyperlink" Target="https://www.businessstudio.ru/articles/article/razvitie_sistemy_upravleniya_biznes_protsessami_ka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studio.ru/articles/article/postroenie_sistemy_upravleniya_biznes_protsessami/" TargetMode="External"/><Relationship Id="rId2" Type="http://schemas.openxmlformats.org/officeDocument/2006/relationships/hyperlink" Target="https://www.businessstudio.ru/articles/article/klientotsentrichnyy_podkhod_k_organizatsionnomu_ra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usinessstudio.ru/articles/article/chto_i_trebovalos_zakazat_praktika_samokata/" TargetMode="External"/><Relationship Id="rId5" Type="http://schemas.openxmlformats.org/officeDocument/2006/relationships/hyperlink" Target="https://www.businessstudio.ru/articles/article/biznes_kak_edinyy_orkestr/" TargetMode="External"/><Relationship Id="rId4" Type="http://schemas.openxmlformats.org/officeDocument/2006/relationships/hyperlink" Target="https://www.businessstudio.ru/articles/article/oleg_tsvetkov_tagras_my_otkazalis_ot_fragmentarnog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usinessstudio.ru/events/event/konferentsiya_instrumentariy_arkhitektora_effektiv/" TargetMode="External"/><Relationship Id="rId13" Type="http://schemas.openxmlformats.org/officeDocument/2006/relationships/image" Target="../media/image75.jpeg"/><Relationship Id="rId3" Type="http://schemas.openxmlformats.org/officeDocument/2006/relationships/hyperlink" Target="https://www.businessstudio.ru/news/item/materialy_konferentsii_praktika_analiza_i_optimiza/" TargetMode="External"/><Relationship Id="rId7" Type="http://schemas.openxmlformats.org/officeDocument/2006/relationships/hyperlink" Target="https://www.businessstudio.ru/community/conferences/conference/23_24_oktyabrya_2025/about/" TargetMode="External"/><Relationship Id="rId12" Type="http://schemas.openxmlformats.org/officeDocument/2006/relationships/image" Target="../media/image74.jpeg"/><Relationship Id="rId2" Type="http://schemas.openxmlformats.org/officeDocument/2006/relationships/hyperlink" Target="https://www.businessstudio.ru/news/item/materialy_vi_ezhegodnoy_konferentsii_sistemnaya_2025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usinessstudio.ru/news/item/itogi_prezentatsii_novoy_versii_business_studio_/" TargetMode="External"/><Relationship Id="rId11" Type="http://schemas.openxmlformats.org/officeDocument/2006/relationships/image" Target="../media/image73.jpeg"/><Relationship Id="rId5" Type="http://schemas.openxmlformats.org/officeDocument/2006/relationships/hyperlink" Target="https://www.businessstudio.ru/community/bestpractice/" TargetMode="External"/><Relationship Id="rId15" Type="http://schemas.openxmlformats.org/officeDocument/2006/relationships/hyperlink" Target="https://komos-pro.ru/conf/2026" TargetMode="External"/><Relationship Id="rId10" Type="http://schemas.openxmlformats.org/officeDocument/2006/relationships/image" Target="../media/image72.jpeg"/><Relationship Id="rId4" Type="http://schemas.openxmlformats.org/officeDocument/2006/relationships/hyperlink" Target="https://www.businessstudio.ru/community/conferences/workmeetings/24_25_iyulya_2025/about/" TargetMode="External"/><Relationship Id="rId9" Type="http://schemas.openxmlformats.org/officeDocument/2006/relationships/hyperlink" Target="https://komos-pro.ru/conf/2025" TargetMode="External"/><Relationship Id="rId1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rutube.ru/plst/1364924/" TargetMode="External"/><Relationship Id="rId3" Type="http://schemas.openxmlformats.org/officeDocument/2006/relationships/hyperlink" Target="https://rutube.ru/video/40e9c0a2f6f682c4c5750702004e7792/" TargetMode="External"/><Relationship Id="rId7" Type="http://schemas.openxmlformats.org/officeDocument/2006/relationships/hyperlink" Target="https://rutube.ru/video/cc9ceebda92b5e0e651baab1b96b53e6/" TargetMode="External"/><Relationship Id="rId2" Type="http://schemas.openxmlformats.org/officeDocument/2006/relationships/hyperlink" Target="https://systems.education/tpost/1jevh9tgx1-vebinar-formirovanie-tehnicheskogo-zadan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utube.ru/video/c369c8d77d5867fcc951b89189124def/" TargetMode="External"/><Relationship Id="rId5" Type="http://schemas.openxmlformats.org/officeDocument/2006/relationships/hyperlink" Target="https://rutube.ru/video/6e26868d762a95eb909c11f4087c2509/" TargetMode="External"/><Relationship Id="rId10" Type="http://schemas.openxmlformats.org/officeDocument/2006/relationships/hyperlink" Target="https://rutube.ru/video/3ac61d2bf607dce7dc7b4d77a70cbff9/" TargetMode="External"/><Relationship Id="rId4" Type="http://schemas.openxmlformats.org/officeDocument/2006/relationships/hyperlink" Target="https://rutube.ru/video/0419217371f45f1df54f1fe8df39d748/?r=plwd" TargetMode="External"/><Relationship Id="rId9" Type="http://schemas.openxmlformats.org/officeDocument/2006/relationships/hyperlink" Target="https://rutube.ru/video/9a706beb232d89a53f4625cb3944ab37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hyperlink" Target="https://reestr.digital.gov.ru/request/176595/?sphrase_id=19326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rutube.ru/video/9f2b1f38ff71b36ea4111e85eb167a63/" TargetMode="External"/><Relationship Id="rId3" Type="http://schemas.openxmlformats.org/officeDocument/2006/relationships/hyperlink" Target="https://rutube.ru/video/f5186a58623720f3c8d37449f857a190/" TargetMode="External"/><Relationship Id="rId7" Type="http://schemas.openxmlformats.org/officeDocument/2006/relationships/hyperlink" Target="https://rutube.ru/video/07af57334214ab7e21021485f9396b11/" TargetMode="External"/><Relationship Id="rId2" Type="http://schemas.openxmlformats.org/officeDocument/2006/relationships/hyperlink" Target="https://www.businessstudio.ru/news/item/materialy_vebinara_metodika_vypolneniya_proekta_an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utube.ru/video/2560d8991a3fb3185e20f5ed268f0636/" TargetMode="External"/><Relationship Id="rId5" Type="http://schemas.openxmlformats.org/officeDocument/2006/relationships/hyperlink" Target="https://rutube.ru/video/aaa6757ecc3ef8e84b5c68882a8380e5/" TargetMode="External"/><Relationship Id="rId10" Type="http://schemas.openxmlformats.org/officeDocument/2006/relationships/hyperlink" Target="https://rutube.ru/video/c16c4a9110db1d4c46046adee4e2a3b0/" TargetMode="External"/><Relationship Id="rId4" Type="http://schemas.openxmlformats.org/officeDocument/2006/relationships/hyperlink" Target="https://rutube.ru/video/3b81ae66d0d4f8c3879bfd48725fb0a4/" TargetMode="External"/><Relationship Id="rId9" Type="http://schemas.openxmlformats.org/officeDocument/2006/relationships/hyperlink" Target="https://rutube.ru/video/8a1fdb5e7b2de989a191672dee365a71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jpeg"/><Relationship Id="rId26" Type="http://schemas.openxmlformats.org/officeDocument/2006/relationships/image" Target="../media/image99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jpg"/><Relationship Id="rId17" Type="http://schemas.openxmlformats.org/officeDocument/2006/relationships/image" Target="../media/image91.png"/><Relationship Id="rId25" Type="http://schemas.openxmlformats.org/officeDocument/2006/relationships/image" Target="../media/image98.png"/><Relationship Id="rId2" Type="http://schemas.openxmlformats.org/officeDocument/2006/relationships/hyperlink" Target="https://t.me/bs_for_professionals" TargetMode="Externa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29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28" Type="http://schemas.openxmlformats.org/officeDocument/2006/relationships/hyperlink" Target="https://www.businessstudio.ru/community/bestpractice/materialy/" TargetMode="External"/><Relationship Id="rId10" Type="http://schemas.openxmlformats.org/officeDocument/2006/relationships/image" Target="../media/image84.jpe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jpg"/><Relationship Id="rId22" Type="http://schemas.openxmlformats.org/officeDocument/2006/relationships/image" Target="../media/image96.png"/><Relationship Id="rId27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usinessstudio.ru/services/courses/course/upravlenie_operatsionnymi_riskami_isaev/" TargetMode="External"/><Relationship Id="rId3" Type="http://schemas.openxmlformats.org/officeDocument/2006/relationships/hyperlink" Target="https://www.businessstudio.ru/community/experts/" TargetMode="External"/><Relationship Id="rId7" Type="http://schemas.openxmlformats.org/officeDocument/2006/relationships/hyperlink" Target="https://www.businessstudio.ru/services/courses/course/praktika_raboty_v_sisteme_business_studio/" TargetMode="External"/><Relationship Id="rId12" Type="http://schemas.openxmlformats.org/officeDocument/2006/relationships/hyperlink" Target="https://www.businessstudio.ru/services/courses/course/provedenie_imitatsionnogo_modelirovaniya/" TargetMode="External"/><Relationship Id="rId2" Type="http://schemas.openxmlformats.org/officeDocument/2006/relationships/hyperlink" Target="https://www.businessstudio.ru/promo/for_partners/all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usinessstudio.ru/services/courses/course/archimate_v_businessstudio/" TargetMode="External"/><Relationship Id="rId11" Type="http://schemas.openxmlformats.org/officeDocument/2006/relationships/hyperlink" Target="https://www.businessstudio.ru/services/courses/course/postroenie_polzovatelskikh_otchetov/" TargetMode="External"/><Relationship Id="rId5" Type="http://schemas.openxmlformats.org/officeDocument/2006/relationships/hyperlink" Target="https://www.businessstudio.ru/services/courses/course/proektirovanie_biznes_arkhitektury_kompanii/" TargetMode="External"/><Relationship Id="rId10" Type="http://schemas.openxmlformats.org/officeDocument/2006/relationships/hyperlink" Target="https://www.businessstudio.ru/services/courses/course/postroenie_sistemy_menedzhmenta_kachestva/" TargetMode="External"/><Relationship Id="rId4" Type="http://schemas.openxmlformats.org/officeDocument/2006/relationships/hyperlink" Target="https://www.businessstudio.ru/services/courses/course/ekspress_kurs_postroenie_sistemy_menedzhmenta_kach/" TargetMode="External"/><Relationship Id="rId9" Type="http://schemas.openxmlformats.org/officeDocument/2006/relationships/hyperlink" Target="https://www.businessstudio.ru/services/courses/course/postroenie_klientotsentrichnoy_kompanii_s_primenen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www.businessstudio.ru/buy/models/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104.jpg"/><Relationship Id="rId2" Type="http://schemas.openxmlformats.org/officeDocument/2006/relationships/hyperlink" Target="https://books.google.ru/books/about/%D0%98%D0%BD%D0%B6%D0%B8%D0%BD%D0%B8%D1%80%D0%B8%D0%BD%D0%B3_%D0%BA%D0%BE%D1%80%D0%BF%D0%BE%D1%80%D0%B0%D1%86%D0%B8.html?id=XW6rEAAAQBAJ&amp;redir_esc=y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jpg"/><Relationship Id="rId5" Type="http://schemas.openxmlformats.org/officeDocument/2006/relationships/hyperlink" Target="https://ridero.ru/books/processnyi_ofis_kak_organizovat_rabotu/" TargetMode="External"/><Relationship Id="rId4" Type="http://schemas.openxmlformats.org/officeDocument/2006/relationships/hyperlink" Target="https://www.businessstudio.ru/buy/book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rutube.ru/video/c96c8f49ecea4fbe5126a3a2a7e77d88/" TargetMode="External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hyperlink" Target="https://www.cnews.ru/news/line/2025-01-24_k2teh_ispolzuet_sistemu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mpanies.rbc.ru/news/ql4QIO5ATm/dajnova-konsalting-poluchila-status-dilera-vusiness-studio/" TargetMode="External"/><Relationship Id="rId5" Type="http://schemas.openxmlformats.org/officeDocument/2006/relationships/hyperlink" Target="https://www.cnews.ru/news/line/2026-02-02_integrator_bpm_stal_dilerom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companies.rbc.ru/news/RuQDb8I2jm/tehnologii-doveriya-i-gk-stu-zaklyuchili-soglashenie-o-sotrudnichestve/" TargetMode="Externa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studio.ru/help/docs/v7/doku.php/start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mailto:mail@businesstudio.ru" TargetMode="External"/><Relationship Id="rId13" Type="http://schemas.openxmlformats.org/officeDocument/2006/relationships/image" Target="../media/image129.png"/><Relationship Id="rId18" Type="http://schemas.openxmlformats.org/officeDocument/2006/relationships/hyperlink" Target="https://www.businessstudio.ru/community/digest/?form=popup_subscribe" TargetMode="External"/><Relationship Id="rId3" Type="http://schemas.openxmlformats.org/officeDocument/2006/relationships/image" Target="../media/image124.png"/><Relationship Id="rId21" Type="http://schemas.openxmlformats.org/officeDocument/2006/relationships/image" Target="../media/image133.png"/><Relationship Id="rId7" Type="http://schemas.openxmlformats.org/officeDocument/2006/relationships/image" Target="../media/image126.png"/><Relationship Id="rId12" Type="http://schemas.openxmlformats.org/officeDocument/2006/relationships/hyperlink" Target="https://max.ru/id6319102368_biz" TargetMode="External"/><Relationship Id="rId17" Type="http://schemas.openxmlformats.org/officeDocument/2006/relationships/image" Target="../media/image132.svg"/><Relationship Id="rId2" Type="http://schemas.openxmlformats.org/officeDocument/2006/relationships/hyperlink" Target="https://t.me/bs_for_professionals" TargetMode="External"/><Relationship Id="rId16" Type="http://schemas.openxmlformats.org/officeDocument/2006/relationships/image" Target="../media/image131.png"/><Relationship Id="rId20" Type="http://schemas.openxmlformats.org/officeDocument/2006/relationships/hyperlink" Target="https://www.businessstudio.ru/upload/files/bs7_presentation.pptx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utube.ru/u/BusinessStudio/" TargetMode="External"/><Relationship Id="rId11" Type="http://schemas.openxmlformats.org/officeDocument/2006/relationships/image" Target="../media/image128.svg"/><Relationship Id="rId5" Type="http://schemas.openxmlformats.org/officeDocument/2006/relationships/image" Target="../media/image125.png"/><Relationship Id="rId15" Type="http://schemas.openxmlformats.org/officeDocument/2006/relationships/hyperlink" Target="https://vk.com/businessstudioforprofessionals" TargetMode="External"/><Relationship Id="rId10" Type="http://schemas.openxmlformats.org/officeDocument/2006/relationships/image" Target="../media/image127.png"/><Relationship Id="rId19" Type="http://schemas.openxmlformats.org/officeDocument/2006/relationships/hyperlink" Target="https://www.businessstudio.ru/upload/files/BS7_book.pdf" TargetMode="External"/><Relationship Id="rId4" Type="http://schemas.openxmlformats.org/officeDocument/2006/relationships/hyperlink" Target="https://www.youtube.com/user/BusinessStudioOnline" TargetMode="External"/><Relationship Id="rId9" Type="http://schemas.openxmlformats.org/officeDocument/2006/relationships/hyperlink" Target="mailto:support@businessstudio.ru" TargetMode="External"/><Relationship Id="rId14" Type="http://schemas.openxmlformats.org/officeDocument/2006/relationships/image" Target="../media/image13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belikovdima" TargetMode="External"/><Relationship Id="rId2" Type="http://schemas.openxmlformats.org/officeDocument/2006/relationships/hyperlink" Target="mailto:dbelikov@businessstudio.r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cnews.ru/news/line/2025-09-22_gk_sovremennye_tehnologii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cnews.ru/news/line/2026-02-20_obrazovatelnaya_platforma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jpeg"/><Relationship Id="rId3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jpeg"/><Relationship Id="rId32" Type="http://schemas.openxmlformats.org/officeDocument/2006/relationships/image" Target="../media/image4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jpg"/><Relationship Id="rId28" Type="http://schemas.openxmlformats.org/officeDocument/2006/relationships/image" Target="../media/image45.jpe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hyperlink" Target="https://www.businessstudio.ru/clients/?filter_articles=ye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3" Type="http://schemas.openxmlformats.org/officeDocument/2006/relationships/image" Target="../media/image20.png"/><Relationship Id="rId21" Type="http://schemas.openxmlformats.org/officeDocument/2006/relationships/image" Target="../media/image62.png"/><Relationship Id="rId7" Type="http://schemas.openxmlformats.org/officeDocument/2006/relationships/image" Target="../media/image25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20" Type="http://schemas.openxmlformats.org/officeDocument/2006/relationships/image" Target="../media/image6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52.png"/><Relationship Id="rId5" Type="http://schemas.openxmlformats.org/officeDocument/2006/relationships/image" Target="../media/image27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31.png"/><Relationship Id="rId9" Type="http://schemas.openxmlformats.org/officeDocument/2006/relationships/image" Target="../media/image50.png"/><Relationship Id="rId14" Type="http://schemas.openxmlformats.org/officeDocument/2006/relationships/image" Target="../media/image55.jpg"/><Relationship Id="rId22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pmaward.ru/2025/02/06/bpms2-0/" TargetMode="External"/><Relationship Id="rId2" Type="http://schemas.openxmlformats.org/officeDocument/2006/relationships/hyperlink" Target="https://bpmaward.ru/2025/02/28/tagra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anies.rbc.ru/news/yyRmGTVpCd/business-studio-na-konferentsii-sistemyi-menedzhmenta-2025/" TargetMode="External"/><Relationship Id="rId2" Type="http://schemas.openxmlformats.org/officeDocument/2006/relationships/hyperlink" Target="https://kachestvo.pro/sm25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7">
            <a:extLst>
              <a:ext uri="{FF2B5EF4-FFF2-40B4-BE49-F238E27FC236}">
                <a16:creationId xmlns:a16="http://schemas.microsoft.com/office/drawing/2014/main" id="{65769E06-F10F-49A7-9AA0-0D352C3D8F1C}"/>
              </a:ext>
            </a:extLst>
          </p:cNvPr>
          <p:cNvSpPr/>
          <p:nvPr/>
        </p:nvSpPr>
        <p:spPr>
          <a:xfrm>
            <a:off x="178543" y="5627872"/>
            <a:ext cx="745098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198E3"/>
                </a:solidFill>
                <a:latin typeface="Roboto"/>
              </a:rPr>
              <a:t>Дмитрий Беликов</a:t>
            </a:r>
            <a:br>
              <a:rPr lang="ru-RU" sz="2000" dirty="0">
                <a:solidFill>
                  <a:srgbClr val="2198E3"/>
                </a:solidFill>
                <a:latin typeface="Roboto"/>
              </a:rPr>
            </a:br>
            <a:r>
              <a:rPr lang="ru-RU" sz="2000" dirty="0">
                <a:solidFill>
                  <a:srgbClr val="2198E3"/>
                </a:solidFill>
                <a:latin typeface="Roboto"/>
              </a:rPr>
              <a:t>Директор по развитию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2198E3"/>
                </a:solidFill>
                <a:latin typeface="Roboto"/>
              </a:rPr>
              <a:t>Группа «Современные технологии управления»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9124CCA-A82E-43D9-90A7-E8B7CB6F5253}"/>
              </a:ext>
            </a:extLst>
          </p:cNvPr>
          <p:cNvSpPr txBox="1">
            <a:spLocks/>
          </p:cNvSpPr>
          <p:nvPr/>
        </p:nvSpPr>
        <p:spPr>
          <a:xfrm>
            <a:off x="2538025" y="4333773"/>
            <a:ext cx="7293798" cy="886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FFD086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2800" dirty="0">
                <a:ea typeface="Roboto Bold" panose="02000000000000000000" pitchFamily="2" charset="0"/>
                <a:cs typeface="Roboto Medium" panose="02000000000000000000" pitchFamily="2" charset="0"/>
              </a:rPr>
              <a:t>Business Studio сегодня и завтра:</a:t>
            </a:r>
            <a:br>
              <a:rPr lang="ru-RU" sz="2800" dirty="0">
                <a:ea typeface="Roboto Bold" panose="02000000000000000000" pitchFamily="2" charset="0"/>
                <a:cs typeface="Roboto Medium" panose="02000000000000000000" pitchFamily="2" charset="0"/>
              </a:rPr>
            </a:br>
            <a:r>
              <a:rPr lang="ru-RU" sz="2800" dirty="0">
                <a:ea typeface="Roboto Bold" panose="02000000000000000000" pitchFamily="2" charset="0"/>
                <a:cs typeface="Roboto Medium" panose="02000000000000000000" pitchFamily="2" charset="0"/>
              </a:rPr>
              <a:t>Экосистема × Методология × Инструмент</a:t>
            </a:r>
          </a:p>
        </p:txBody>
      </p:sp>
    </p:spTree>
    <p:extLst>
      <p:ext uri="{BB962C8B-B14F-4D97-AF65-F5344CB8AC3E}">
        <p14:creationId xmlns:p14="http://schemas.microsoft.com/office/powerpoint/2010/main" val="3528174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A046A-9A5A-443C-B944-3E853CEB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Экосистема. Клиенты на международном форуме </a:t>
            </a:r>
            <a:r>
              <a:rPr lang="ru-RU" dirty="0" err="1"/>
              <a:t>Kazan</a:t>
            </a:r>
            <a:r>
              <a:rPr lang="ru-RU" dirty="0"/>
              <a:t> </a:t>
            </a:r>
            <a:r>
              <a:rPr lang="ru-RU" dirty="0" err="1"/>
              <a:t>Digital</a:t>
            </a:r>
            <a:r>
              <a:rPr lang="ru-RU" dirty="0"/>
              <a:t> </a:t>
            </a:r>
            <a:r>
              <a:rPr lang="ru-RU" dirty="0" err="1"/>
              <a:t>Week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E29F5C-9E1F-41B7-83BB-FF6B30F37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257303"/>
            <a:ext cx="5028000" cy="4152897"/>
          </a:xfrm>
        </p:spPr>
        <p:txBody>
          <a:bodyPr>
            <a:normAutofit lnSpcReduction="10000"/>
          </a:bodyPr>
          <a:lstStyle/>
          <a:p>
            <a:pPr fontAlgn="t"/>
            <a:r>
              <a:rPr lang="ru-RU" dirty="0"/>
              <a:t>17-19 сентября в Казани прошел Международный форум </a:t>
            </a:r>
            <a:r>
              <a:rPr lang="ru-RU" u="sng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</a:t>
            </a:r>
            <a:r>
              <a:rPr lang="ru-RU" u="sng" dirty="0" err="1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Kazan</a:t>
            </a:r>
            <a:r>
              <a:rPr lang="ru-RU" u="sng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u="sng" dirty="0" err="1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</a:t>
            </a:r>
            <a:r>
              <a:rPr lang="ru-RU" u="sng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u="sng" dirty="0" err="1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Week</a:t>
            </a:r>
            <a:r>
              <a:rPr lang="ru-RU" u="sng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2025»</a:t>
            </a:r>
            <a:r>
              <a:rPr lang="ru-RU" dirty="0"/>
              <a:t>.</a:t>
            </a:r>
            <a:endParaRPr lang="ru-RU" u="sng" dirty="0">
              <a:solidFill>
                <a:srgbClr val="FFD086"/>
              </a:solidFill>
            </a:endParaRPr>
          </a:p>
          <a:p>
            <a:pPr fontAlgn="t"/>
            <a:r>
              <a:rPr lang="ru-RU" dirty="0"/>
              <a:t>В рамках направления «Цифровая индустрия 4.0» в секции «Научные разработки и прикладные решения для цифровой промышленности» выступил </a:t>
            </a:r>
            <a:r>
              <a:rPr lang="ru-RU" b="1" dirty="0"/>
              <a:t>Вадим Хазов</a:t>
            </a:r>
            <a:r>
              <a:rPr lang="ru-RU" dirty="0"/>
              <a:t>, руководитель Центра управления Программой TAGRAS-</a:t>
            </a:r>
            <a:r>
              <a:rPr lang="ru-RU" dirty="0" err="1"/>
              <a:t>Digital</a:t>
            </a:r>
            <a:r>
              <a:rPr lang="ru-RU" dirty="0"/>
              <a:t>. </a:t>
            </a:r>
          </a:p>
          <a:p>
            <a:pPr fontAlgn="t"/>
            <a:r>
              <a:rPr lang="ru-RU" dirty="0"/>
              <a:t>Эксперт поделился опытом комплексной цифровой трансформации системы управления на примере Холдинга «ТАГРАС». В своем проекте команда использовала систему моделирования Business Studio, которая позволила холдингу систематизировать информацию о бизнес-процессах, ролях, функциях, ИТ-системах и их функциях, зонах ответственности и обеспечить доступ к этим данным всем заинтересованным сотрудникам.</a:t>
            </a:r>
          </a:p>
          <a:p>
            <a:pPr fontAlgn="t"/>
            <a:r>
              <a:rPr lang="ru-RU" u="sng" dirty="0">
                <a:solidFill>
                  <a:srgbClr val="FFD08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Подробнее на РБК</a:t>
            </a:r>
            <a:endParaRPr lang="ru-RU" u="sng" dirty="0">
              <a:solidFill>
                <a:srgbClr val="FFD08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5C6AF8-9ED9-4DF8-9393-14529DFEA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95402"/>
            <a:ext cx="5730235" cy="358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32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A6445-647D-43BF-BB4B-22B4A213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234493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dirty="0"/>
              <a:t>Экосистема. Клиенты на VII Федеральном форуме по ИТ и цифровизации в АПК </a:t>
            </a:r>
            <a:r>
              <a:rPr lang="ru-RU" dirty="0" err="1"/>
              <a:t>Smart</a:t>
            </a:r>
            <a:r>
              <a:rPr lang="ru-RU" dirty="0"/>
              <a:t> </a:t>
            </a:r>
            <a:r>
              <a:rPr lang="ru-RU" dirty="0" err="1"/>
              <a:t>Agro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38487D-EA04-47A6-A8FF-BCFAD6905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257303"/>
            <a:ext cx="4847025" cy="4010022"/>
          </a:xfrm>
        </p:spPr>
        <p:txBody>
          <a:bodyPr>
            <a:noAutofit/>
          </a:bodyPr>
          <a:lstStyle/>
          <a:p>
            <a:pPr fontAlgn="t"/>
            <a:r>
              <a:rPr lang="ru-RU" dirty="0"/>
              <a:t>29 октября в Москве состоялся VII Федеральный форум по ИТ и цифровизации в АПК </a:t>
            </a:r>
            <a:r>
              <a:rPr lang="ru-RU" dirty="0" err="1"/>
              <a:t>Smart</a:t>
            </a:r>
            <a:r>
              <a:rPr lang="ru-RU" dirty="0"/>
              <a:t> </a:t>
            </a:r>
            <a:r>
              <a:rPr lang="ru-RU" dirty="0" err="1"/>
              <a:t>Agro</a:t>
            </a:r>
            <a:r>
              <a:rPr lang="ru-RU" dirty="0"/>
              <a:t>. Участники – представители ведущих агрохолдингов, Министерства сельского хозяйства и профильных вузов – обменивались опытом, обсуждали инновационные технологии и вырабатывали подходы к реализации ИТ-проектов в новых экономических условиях.</a:t>
            </a:r>
          </a:p>
          <a:p>
            <a:pPr fontAlgn="t"/>
            <a:r>
              <a:rPr lang="ru-RU" dirty="0"/>
              <a:t>Эксперты из компании </a:t>
            </a:r>
            <a:r>
              <a:rPr lang="ru-RU" dirty="0">
                <a:solidFill>
                  <a:srgbClr val="FFD086"/>
                </a:solidFill>
              </a:rPr>
              <a:t>«КОМОС ГРУПП» </a:t>
            </a:r>
            <a:r>
              <a:rPr lang="ru-RU" dirty="0"/>
              <a:t>выступили на мероприятии с докладом 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«Подготовка холдинга к цифровой трансформации»</a:t>
            </a:r>
            <a:r>
              <a:rPr lang="ru-RU" dirty="0">
                <a:solidFill>
                  <a:srgbClr val="FFD086"/>
                </a:solidFill>
              </a:rPr>
              <a:t>. </a:t>
            </a:r>
          </a:p>
          <a:p>
            <a:pPr fontAlgn="t"/>
            <a:r>
              <a:rPr lang="ru-RU" dirty="0"/>
              <a:t>В рамках доклада были представлены конкретные шаги по формализации процессов и эффекты от использования Business Studio. Презентация вызвала живой интерес аудитории.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A5A7FD-00E3-415E-95DB-488463929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013" y="1371601"/>
            <a:ext cx="6010212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05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147ECE-EA94-4D96-A15A-73894575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260546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dirty="0"/>
              <a:t>Экосистема. Клиенты на Международном Форуме </a:t>
            </a:r>
            <a:br>
              <a:rPr lang="ru-RU" dirty="0"/>
            </a:br>
            <a:r>
              <a:rPr lang="ru-RU" dirty="0"/>
              <a:t>«Всемирный день качества в России»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295AFE-16D7-4CF5-B59C-7622C7A66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257303"/>
            <a:ext cx="11378829" cy="5244898"/>
          </a:xfrm>
        </p:spPr>
        <p:txBody>
          <a:bodyPr/>
          <a:lstStyle/>
          <a:p>
            <a:r>
              <a:rPr lang="ru-RU" dirty="0"/>
              <a:t>С 10 по 14 ноября проходит ежегодный Международный Форум 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«Всемирный день качества в России»</a:t>
            </a:r>
            <a:r>
              <a:rPr lang="ru-RU" dirty="0">
                <a:solidFill>
                  <a:srgbClr val="FFD086"/>
                </a:solidFill>
              </a:rPr>
              <a:t>. </a:t>
            </a:r>
            <a:r>
              <a:rPr lang="ru-RU" dirty="0"/>
              <a:t>Это дискуссионная площадка, сфокусированная на вопросах качества, эффективности и устойчивого развития. </a:t>
            </a:r>
            <a:br>
              <a:rPr lang="ru-RU" dirty="0"/>
            </a:br>
            <a:r>
              <a:rPr lang="ru-RU" dirty="0"/>
              <a:t>В 2025 году мероприятие проводится уже в шестой раз. </a:t>
            </a:r>
          </a:p>
          <a:p>
            <a:r>
              <a:rPr lang="ru-RU" dirty="0"/>
              <a:t>ГК «Современные технологии управления» принимает активное участие в форуме и выступает партнером сессии </a:t>
            </a:r>
            <a:r>
              <a:rPr lang="ru-RU" dirty="0">
                <a:solidFill>
                  <a:srgbClr val="FFD08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«Цифровая трансформация: стратегия, процессы, технологии, люди»</a:t>
            </a:r>
            <a:r>
              <a:rPr lang="ru-RU" dirty="0">
                <a:solidFill>
                  <a:srgbClr val="FFD086"/>
                </a:solidFill>
              </a:rPr>
              <a:t>.</a:t>
            </a:r>
            <a:r>
              <a:rPr lang="ru-RU" dirty="0"/>
              <a:t> Здесь участники узнали, как выстроить работающую архитектуру трансформации, чтобы обеспечить предсказуемый результат и достижение бизнес-целей. </a:t>
            </a:r>
          </a:p>
          <a:p>
            <a:endParaRPr lang="ru-RU" dirty="0"/>
          </a:p>
        </p:txBody>
      </p:sp>
      <p:pic>
        <p:nvPicPr>
          <p:cNvPr id="2050" name="Picture 2" descr="https://www.businessstudio.ru/images/news/gk_stu_na_mezhdunarodnom_forume_vsemirnyy_den_kach/2.jpg">
            <a:extLst>
              <a:ext uri="{FF2B5EF4-FFF2-40B4-BE49-F238E27FC236}">
                <a16:creationId xmlns:a16="http://schemas.microsoft.com/office/drawing/2014/main" id="{B5B0B54A-B924-4327-B569-4DB5075E3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0"/>
          <a:stretch/>
        </p:blipFill>
        <p:spPr bwMode="auto">
          <a:xfrm>
            <a:off x="5448886" y="3161714"/>
            <a:ext cx="6171028" cy="3073201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6F1D10-B097-447D-94EA-289C62F5E89E}"/>
              </a:ext>
            </a:extLst>
          </p:cNvPr>
          <p:cNvSpPr/>
          <p:nvPr/>
        </p:nvSpPr>
        <p:spPr>
          <a:xfrm>
            <a:off x="353625" y="3032316"/>
            <a:ext cx="49827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600" dirty="0">
                <a:solidFill>
                  <a:schemeClr val="bg1"/>
                </a:solidFill>
              </a:rPr>
              <a:t>В рамках программы сессии свои кейсы представили пользователи системы </a:t>
            </a:r>
            <a:r>
              <a:rPr lang="ru-RU" sz="1600" dirty="0" err="1">
                <a:solidFill>
                  <a:schemeClr val="bg1"/>
                </a:solidFill>
              </a:rPr>
              <a:t>Business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Studio</a:t>
            </a:r>
            <a:r>
              <a:rPr lang="ru-RU" sz="1600" dirty="0">
                <a:solidFill>
                  <a:schemeClr val="bg1"/>
                </a:solidFill>
              </a:rPr>
              <a:t>:</a:t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  <a:p>
            <a:pPr marL="285750" indent="-285750" fontAlgn="t">
              <a:buClr>
                <a:srgbClr val="2198E3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D0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Цифровая трансформация агрохолдинга</a:t>
            </a:r>
            <a:br>
              <a:rPr lang="ru-RU" sz="1600" dirty="0"/>
            </a:br>
            <a:r>
              <a:rPr lang="ru-RU" sz="1600" dirty="0">
                <a:solidFill>
                  <a:schemeClr val="bg1"/>
                </a:solidFill>
              </a:rPr>
              <a:t>Александр Щербаков, </a:t>
            </a:r>
            <a:r>
              <a:rPr lang="ru-RU" sz="1600" dirty="0">
                <a:solidFill>
                  <a:srgbClr val="FFD086"/>
                </a:solidFill>
              </a:rPr>
              <a:t>«КОМОС ГРУПП»</a:t>
            </a:r>
          </a:p>
          <a:p>
            <a:pPr marL="285750" indent="-285750" fontAlgn="t">
              <a:buClr>
                <a:srgbClr val="2198E3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D08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Сначала процесс, потом код</a:t>
            </a:r>
            <a:br>
              <a:rPr lang="ru-RU" sz="1600" dirty="0"/>
            </a:br>
            <a:r>
              <a:rPr lang="ru-RU" sz="1600" dirty="0">
                <a:solidFill>
                  <a:schemeClr val="bg1"/>
                </a:solidFill>
              </a:rPr>
              <a:t>Роман Заболотный и Ольга Голубева,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rgbClr val="FFD086"/>
                </a:solidFill>
              </a:rPr>
              <a:t>ГК «Новый город»</a:t>
            </a:r>
          </a:p>
        </p:txBody>
      </p:sp>
    </p:spTree>
    <p:extLst>
      <p:ext uri="{BB962C8B-B14F-4D97-AF65-F5344CB8AC3E}">
        <p14:creationId xmlns:p14="http://schemas.microsoft.com/office/powerpoint/2010/main" val="4122768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B2668-7A65-403F-AA8B-BAF4B944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Экосистема. Клиенты на Ежегодном форуме </a:t>
            </a:r>
            <a:r>
              <a:rPr lang="en-US" dirty="0" err="1"/>
              <a:t>TAdviser</a:t>
            </a:r>
            <a:r>
              <a:rPr lang="en-US" dirty="0"/>
              <a:t> </a:t>
            </a:r>
            <a:r>
              <a:rPr lang="en-US" dirty="0" err="1"/>
              <a:t>SummIT</a:t>
            </a:r>
            <a:r>
              <a:rPr lang="en-US" dirty="0"/>
              <a:t> 2025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4C6A7D-ABC8-440D-94F5-0A1A96498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2364700"/>
            <a:ext cx="6015827" cy="3550325"/>
          </a:xfrm>
        </p:spPr>
        <p:txBody>
          <a:bodyPr/>
          <a:lstStyle/>
          <a:p>
            <a:pPr fontAlgn="t"/>
            <a:r>
              <a:rPr lang="ru-RU" dirty="0"/>
              <a:t>Модератором секции «Цифровизация бизнес-процессов» выступила Наталья Осипенко – руководитель службы методологии бизнес-процессов </a:t>
            </a:r>
            <a:r>
              <a:rPr lang="ru-RU" dirty="0">
                <a:solidFill>
                  <a:srgbClr val="FFD086"/>
                </a:solidFill>
              </a:rPr>
              <a:t>НПФ «БЛАГОСОСТОЯНИЕ»</a:t>
            </a:r>
            <a:r>
              <a:rPr lang="ru-RU" dirty="0"/>
              <a:t>, с опытом использования Business Studio более 10 лет.</a:t>
            </a:r>
          </a:p>
          <a:p>
            <a:pPr fontAlgn="t"/>
            <a:r>
              <a:rPr lang="ru-RU" dirty="0"/>
              <a:t>Наталья представила доклад «Инструменты для визуального моделирования и адаптации процессов». В нем она поделилась своим опытом проектирования бизнес-архитектуры и продемонстрировала возможности Business Studio по визуальному моделированию. </a:t>
            </a:r>
          </a:p>
          <a:p>
            <a:pPr fontAlgn="t"/>
            <a:r>
              <a:rPr lang="ru-RU" dirty="0"/>
              <a:t>Большое внимание в докладе уделено построению бизнес-модели, управлению изменениями в фонде и планам по переходу на новую версию Business Studio 7.</a:t>
            </a:r>
          </a:p>
          <a:p>
            <a:pPr fontAlgn="t"/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Презентация доклада</a:t>
            </a:r>
            <a:endParaRPr lang="ru-RU" dirty="0">
              <a:solidFill>
                <a:srgbClr val="FFD086"/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https://www.businessstudio.ru/images/news/photo_in_news/Natalya_osipenko.jpg">
            <a:extLst>
              <a:ext uri="{FF2B5EF4-FFF2-40B4-BE49-F238E27FC236}">
                <a16:creationId xmlns:a16="http://schemas.microsoft.com/office/drawing/2014/main" id="{2C52826E-6316-44EF-9650-E15B2E2D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245" y="2364700"/>
            <a:ext cx="5095716" cy="3395572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46C799-3A72-4E35-8D35-FA1A9BB745BC}"/>
              </a:ext>
            </a:extLst>
          </p:cNvPr>
          <p:cNvSpPr/>
          <p:nvPr/>
        </p:nvSpPr>
        <p:spPr>
          <a:xfrm>
            <a:off x="353625" y="1097728"/>
            <a:ext cx="111115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600" dirty="0">
                <a:solidFill>
                  <a:schemeClr val="bg1"/>
                </a:solidFill>
              </a:rPr>
              <a:t>27 ноября в Москве состоялся ежегодный форум</a:t>
            </a:r>
            <a:r>
              <a:rPr lang="ru-RU" sz="1600" dirty="0"/>
              <a:t> </a:t>
            </a:r>
            <a:r>
              <a:rPr lang="ru-RU" sz="1600" dirty="0" err="1">
                <a:solidFill>
                  <a:srgbClr val="FFD08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TAdviser</a:t>
            </a:r>
            <a:r>
              <a:rPr lang="ru-RU" sz="1600" dirty="0">
                <a:solidFill>
                  <a:srgbClr val="FFD08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600" dirty="0" err="1">
                <a:solidFill>
                  <a:srgbClr val="FFD08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SummIT</a:t>
            </a:r>
            <a:r>
              <a:rPr lang="ru-RU" sz="1600" dirty="0">
                <a:solidFill>
                  <a:srgbClr val="FFD08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2025</a:t>
            </a:r>
            <a:r>
              <a:rPr lang="ru-RU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</a:t>
            </a:r>
            <a:r>
              <a:rPr lang="ru-RU" sz="1600" dirty="0">
                <a:solidFill>
                  <a:schemeClr val="bg1"/>
                </a:solidFill>
              </a:rPr>
              <a:t>Мероприятие объединило более 1500 экспертов, которые участвуют в управлении крупнейшими организациями страны. В пленарной части саммита выступили IT-директора ведущих компаний и государственных ведомств России. Главная тема докладов – повышение эффективности бизнеса и государства с помощью технологий.</a:t>
            </a:r>
          </a:p>
          <a:p>
            <a:pPr fontAlgn="t"/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54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98677-1106-4755-BBB6-60065EBC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Экосистема. Клиенты на </a:t>
            </a:r>
            <a:r>
              <a:rPr lang="ru-RU" dirty="0" err="1"/>
              <a:t>ComNews</a:t>
            </a:r>
            <a:r>
              <a:rPr lang="ru-RU" dirty="0"/>
              <a:t> </a:t>
            </a:r>
            <a:r>
              <a:rPr lang="ru-RU" dirty="0" err="1"/>
              <a:t>Awards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347F73-0E11-4325-B41E-F9D6F1B8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257303"/>
            <a:ext cx="6145649" cy="4238622"/>
          </a:xfrm>
        </p:spPr>
        <p:txBody>
          <a:bodyPr>
            <a:normAutofit lnSpcReduction="10000"/>
          </a:bodyPr>
          <a:lstStyle/>
          <a:p>
            <a:pPr fontAlgn="t"/>
            <a:r>
              <a:rPr lang="ru-RU" dirty="0"/>
              <a:t>5 декабря в Москве прошла XIV ежегодная церемония награждения 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</a:t>
            </a:r>
            <a:r>
              <a:rPr lang="ru-RU" dirty="0" err="1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ComNews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dirty="0" err="1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Awards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Лучшие решения для цифровой экономики»</a:t>
            </a:r>
            <a:r>
              <a:rPr lang="ru-RU" dirty="0">
                <a:solidFill>
                  <a:srgbClr val="FFD086"/>
                </a:solidFill>
              </a:rPr>
              <a:t>. </a:t>
            </a:r>
          </a:p>
          <a:p>
            <a:pPr fontAlgn="t"/>
            <a:r>
              <a:rPr lang="ru-RU" dirty="0"/>
              <a:t>При выборе победителей эксперты оценивали эффективность, масштабируемость и значимость. </a:t>
            </a:r>
          </a:p>
          <a:p>
            <a:pPr fontAlgn="t"/>
            <a:r>
              <a:rPr lang="ru-RU" dirty="0"/>
              <a:t>В номинации «Лучший проект в ТЭК» награду получила компания </a:t>
            </a:r>
            <a:r>
              <a:rPr lang="ru-RU" dirty="0">
                <a:solidFill>
                  <a:srgbClr val="FFD086"/>
                </a:solidFill>
              </a:rPr>
              <a:t>«Россети Цифра» </a:t>
            </a:r>
            <a:r>
              <a:rPr lang="ru-RU" dirty="0"/>
              <a:t>со своим проектом «Система моделирования единой корпоративной архитектуры (АИ СМЕКА)» для группы «Россети». Проект был реализован с помощью системы бизнес-моделирования </a:t>
            </a:r>
            <a:r>
              <a:rPr lang="ru-RU" dirty="0" err="1"/>
              <a:t>Business</a:t>
            </a:r>
            <a:r>
              <a:rPr lang="ru-RU" dirty="0"/>
              <a:t> </a:t>
            </a:r>
            <a:r>
              <a:rPr lang="ru-RU" dirty="0" err="1"/>
              <a:t>Studio</a:t>
            </a:r>
            <a:r>
              <a:rPr lang="ru-RU" dirty="0"/>
              <a:t>.</a:t>
            </a:r>
          </a:p>
          <a:p>
            <a:pPr fontAlgn="t"/>
            <a:r>
              <a:rPr lang="ru-RU" dirty="0"/>
              <a:t>АИ СМЕКА позволила смоделировать типовые процессы и ИТ-архитектуры сетевого комплекса, централизованно хранить их в единой платформе и поддерживать в актуальном состоянии. Анализ ИТ-ландшафта выявил дублирующие решения. В итоге это помогло сосредоточиться на развитии существующих систем вместо создания новых аналогов.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4098" name="Picture 2" descr="https://www.businessstudio.ru/images/news/photo_in_news/rosseti_cifra.png">
            <a:extLst>
              <a:ext uri="{FF2B5EF4-FFF2-40B4-BE49-F238E27FC236}">
                <a16:creationId xmlns:a16="http://schemas.microsoft.com/office/drawing/2014/main" id="{6F4A38CD-D04F-40ED-9361-7E9CC997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34" y="1257303"/>
            <a:ext cx="5248141" cy="3398850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8C4265BD-1537-4942-9C8A-C1B70917E3FE}"/>
              </a:ext>
            </a:extLst>
          </p:cNvPr>
          <p:cNvSpPr/>
          <p:nvPr/>
        </p:nvSpPr>
        <p:spPr>
          <a:xfrm>
            <a:off x="6590234" y="4783014"/>
            <a:ext cx="5353408" cy="1579199"/>
          </a:xfrm>
          <a:prstGeom prst="wedgeRoundRectCallout">
            <a:avLst>
              <a:gd name="adj1" fmla="val 43367"/>
              <a:gd name="adj2" fmla="val 6309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glow rad="406400">
              <a:srgbClr val="2D9DFF">
                <a:alpha val="1568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2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Большая честь получить эту награду. Мы внедряем российское и делаем это успешно.</a:t>
            </a:r>
          </a:p>
          <a:p>
            <a:endParaRPr lang="ru-RU" sz="12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Дмитрий Романов, начальник Департамента архитектуры и технической политики АО «</a:t>
            </a:r>
            <a:r>
              <a:rPr lang="ru-RU" sz="1200" i="1" dirty="0" err="1">
                <a:solidFill>
                  <a:schemeClr val="accent1">
                    <a:lumMod val="50000"/>
                  </a:schemeClr>
                </a:solidFill>
              </a:rPr>
              <a:t>Россети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 Цифра»</a:t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ru-RU" sz="1400" dirty="0">
                <a:solidFill>
                  <a:schemeClr val="bg1"/>
                </a:solidFill>
                <a:hlinkClick r:id="rId4"/>
              </a:rPr>
              <a:t>Комментарий для </a:t>
            </a:r>
            <a:r>
              <a:rPr lang="ru-RU" sz="1400" dirty="0">
                <a:solidFill>
                  <a:srgbClr val="183D5E"/>
                </a:solidFill>
                <a:hlinkClick r:id="rId4"/>
              </a:rPr>
              <a:t>РБК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0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B5CF7-8ACA-4CD1-934A-65621C8C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271388"/>
            <a:ext cx="9354841" cy="455968"/>
          </a:xfrm>
        </p:spPr>
        <p:txBody>
          <a:bodyPr>
            <a:normAutofit fontScale="90000"/>
          </a:bodyPr>
          <a:lstStyle/>
          <a:p>
            <a:r>
              <a:rPr lang="ru-RU" dirty="0"/>
              <a:t>Экосистема. Клиенты на V Ежегодной конференции по операционному планированию в цепях поставок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2FCE19-D99A-4746-A2E9-75BC773A9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4" y="1376364"/>
            <a:ext cx="5104201" cy="3752847"/>
          </a:xfrm>
        </p:spPr>
        <p:txBody>
          <a:bodyPr>
            <a:normAutofit/>
          </a:bodyPr>
          <a:lstStyle/>
          <a:p>
            <a:pPr fontAlgn="t"/>
            <a:r>
              <a:rPr lang="ru-RU" dirty="0"/>
              <a:t>24 апреля в Сколково состоялась 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 ежегодная конференция по прогнозированию спроса и операционному планированию в цепях поставок.</a:t>
            </a: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 </a:t>
            </a:r>
            <a:r>
              <a:rPr lang="ru-RU" dirty="0"/>
              <a:t>На мероприятии были представлены реальные кейсы и антикризисные решения из практики ведущих компаний.</a:t>
            </a:r>
          </a:p>
          <a:p>
            <a:pPr fontAlgn="t"/>
            <a:r>
              <a:rPr lang="ru-RU" dirty="0"/>
              <a:t>Команда компании </a:t>
            </a:r>
            <a:r>
              <a:rPr lang="ru-RU" dirty="0" err="1">
                <a:solidFill>
                  <a:srgbClr val="FFD086"/>
                </a:solidFill>
              </a:rPr>
              <a:t>Synergetic</a:t>
            </a:r>
            <a:r>
              <a:rPr lang="ru-RU" dirty="0"/>
              <a:t> выступила на конференции с докладом «Повышение прозрачности и управляемости цепочки поставок через инструменты </a:t>
            </a:r>
            <a:r>
              <a:rPr lang="ru-RU" dirty="0" err="1"/>
              <a:t>Business</a:t>
            </a:r>
            <a:r>
              <a:rPr lang="ru-RU" dirty="0"/>
              <a:t> </a:t>
            </a:r>
            <a:r>
              <a:rPr lang="ru-RU" dirty="0" err="1"/>
              <a:t>Studio</a:t>
            </a:r>
            <a:r>
              <a:rPr lang="ru-RU" dirty="0"/>
              <a:t>».</a:t>
            </a:r>
          </a:p>
          <a:p>
            <a:pPr fontAlgn="t"/>
            <a:r>
              <a:rPr lang="ru-RU" dirty="0"/>
              <a:t>В рамках доклада были представлены эффекты от использования Business Studio в процессе «Управление цепочками поставок».</a:t>
            </a:r>
          </a:p>
          <a:p>
            <a:r>
              <a:rPr lang="ru-RU" dirty="0">
                <a:solidFill>
                  <a:srgbClr val="FFD08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Презентация</a:t>
            </a:r>
            <a:endParaRPr lang="ru-RU" dirty="0">
              <a:solidFill>
                <a:srgbClr val="FFD086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F9FF84-A1E4-4E22-B0FD-1FB9D3442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821" y="1381128"/>
            <a:ext cx="6004555" cy="375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32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EC109-8168-4FAB-846D-85C5255E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Экосистема. Публикации клиентов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EBBB418-BC3E-4863-9C05-DBC065A106C1}"/>
              </a:ext>
            </a:extLst>
          </p:cNvPr>
          <p:cNvSpPr/>
          <p:nvPr/>
        </p:nvSpPr>
        <p:spPr>
          <a:xfrm>
            <a:off x="351053" y="1787236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4"/>
              </a:rPr>
              <a:t>Архитектурные комитеты в действии: кейсы и лайфхаки от УРАЛХИМ</a:t>
            </a:r>
            <a:br>
              <a:rPr lang="ru-RU" dirty="0"/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Валерий Пшеничный, ОХК «УРАЛХИМ»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C52C57CB-EB30-4D81-A987-FE6F42A414D1}"/>
              </a:ext>
            </a:extLst>
          </p:cNvPr>
          <p:cNvSpPr/>
          <p:nvPr/>
        </p:nvSpPr>
        <p:spPr>
          <a:xfrm>
            <a:off x="4240716" y="1787236"/>
            <a:ext cx="3600000" cy="1459346"/>
          </a:xfrm>
          <a:prstGeom prst="roundRect">
            <a:avLst/>
          </a:prstGeom>
          <a:gradFill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5"/>
              </a:rPr>
              <a:t>Паспорт бизнес-процесса в Business Studio: опыт компании «Волков»</a:t>
            </a:r>
            <a:br>
              <a:rPr lang="ru-RU" dirty="0"/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Сергей Троицкий, ООО «Волков»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3B5CF05-8CC1-43AA-9F1C-A4E7DFBFFAE0}"/>
              </a:ext>
            </a:extLst>
          </p:cNvPr>
          <p:cNvSpPr/>
          <p:nvPr/>
        </p:nvSpPr>
        <p:spPr>
          <a:xfrm>
            <a:off x="8130380" y="1787236"/>
            <a:ext cx="3600000" cy="1459346"/>
          </a:xfrm>
          <a:prstGeom prst="roundRect">
            <a:avLst/>
          </a:prstGeom>
          <a:gradFill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6"/>
              </a:rPr>
              <a:t>Мы - то, что мы строим». Практика управления процессами и рисками от девелопера «СБД»</a:t>
            </a:r>
            <a:br>
              <a:rPr lang="ru-RU" sz="1600" dirty="0">
                <a:hlinkClick r:id="rId6"/>
              </a:rPr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Владислав Кришталь, ООО «СБД»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DBAA784-1398-4CF9-BEAF-BF3D92621AFE}"/>
              </a:ext>
            </a:extLst>
          </p:cNvPr>
          <p:cNvSpPr/>
          <p:nvPr/>
        </p:nvSpPr>
        <p:spPr>
          <a:xfrm>
            <a:off x="351053" y="3358861"/>
            <a:ext cx="3600000" cy="1459346"/>
          </a:xfrm>
          <a:prstGeom prst="roundRect">
            <a:avLst/>
          </a:prstGeom>
          <a:gradFill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7"/>
              </a:rPr>
              <a:t>Что такое архитектура бизнес-процессов и как она используется</a:t>
            </a:r>
            <a:br>
              <a:rPr lang="ru-RU" dirty="0"/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Алексей Телегин, «Кабельный альянс»</a:t>
            </a:r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FE06A3E-FDA4-434D-B51B-DC15E6527066}"/>
              </a:ext>
            </a:extLst>
          </p:cNvPr>
          <p:cNvSpPr/>
          <p:nvPr/>
        </p:nvSpPr>
        <p:spPr>
          <a:xfrm>
            <a:off x="4240716" y="3435256"/>
            <a:ext cx="3600000" cy="1459346"/>
          </a:xfrm>
          <a:prstGeom prst="roundRect">
            <a:avLst/>
          </a:prstGeom>
          <a:gradFill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8"/>
              </a:rPr>
              <a:t>Внедрение процессного подхода в «Газпром Линде Инжиниринг»</a:t>
            </a:r>
            <a:br>
              <a:rPr lang="ru-RU" dirty="0"/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Владимир Погудин, «Газпром Линде Инжиниринг»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72D8E6F-A0BA-4CBF-9A6B-9903678E395A}"/>
              </a:ext>
            </a:extLst>
          </p:cNvPr>
          <p:cNvSpPr/>
          <p:nvPr/>
        </p:nvSpPr>
        <p:spPr>
          <a:xfrm>
            <a:off x="8130380" y="3469199"/>
            <a:ext cx="3600000" cy="1459346"/>
          </a:xfrm>
          <a:prstGeom prst="roundRect">
            <a:avLst/>
          </a:prstGeom>
          <a:gradFill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9"/>
              </a:rPr>
              <a:t>Развитие системы управления бизнес-процессами КАО «Азот»</a:t>
            </a:r>
            <a:br>
              <a:rPr lang="ru-RU" dirty="0"/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Андрей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</a:rPr>
              <a:t>Жигарьков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, КАО «Азот»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05B95C3-8341-4746-AD9D-6DE8FA0F25CF}"/>
              </a:ext>
            </a:extLst>
          </p:cNvPr>
          <p:cNvSpPr/>
          <p:nvPr/>
        </p:nvSpPr>
        <p:spPr>
          <a:xfrm>
            <a:off x="351053" y="5053258"/>
            <a:ext cx="3600000" cy="1459346"/>
          </a:xfrm>
          <a:prstGeom prst="roundRect">
            <a:avLst/>
          </a:prstGeom>
          <a:gradFill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dbl" dirty="0">
                <a:hlinkClick r:id="rId6"/>
              </a:rPr>
              <a:t>«</a:t>
            </a:r>
            <a:r>
              <a:rPr lang="ru-RU" sz="1600" u="dbl" dirty="0">
                <a:hlinkClick r:id="rId10"/>
              </a:rPr>
              <a:t>ГК «Новый город»: практика </a:t>
            </a:r>
            <a:r>
              <a:rPr lang="ru-RU" sz="1600" u="dbl" dirty="0" err="1">
                <a:hlinkClick r:id="rId10"/>
              </a:rPr>
              <a:t>оргразвития</a:t>
            </a:r>
            <a:r>
              <a:rPr lang="ru-RU" sz="1600" u="dbl" dirty="0">
                <a:hlinkClick r:id="rId10"/>
              </a:rPr>
              <a:t> как драйвер выхода на новые рынки</a:t>
            </a:r>
            <a:br>
              <a:rPr lang="ru-RU" dirty="0"/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Роман Заболотный, Ольга Голубева, ГК «Новый город»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7202750-ED2D-4EB8-B73F-98D0D6A4FA27}"/>
              </a:ext>
            </a:extLst>
          </p:cNvPr>
          <p:cNvSpPr/>
          <p:nvPr/>
        </p:nvSpPr>
        <p:spPr>
          <a:xfrm>
            <a:off x="4240716" y="5111851"/>
            <a:ext cx="3600000" cy="1459346"/>
          </a:xfrm>
          <a:prstGeom prst="roundRect">
            <a:avLst/>
          </a:prstGeom>
          <a:gradFill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11"/>
              </a:rPr>
              <a:t>Прогресс через вызовы: история внедрения процессного подхода в компании «Лента»</a:t>
            </a:r>
            <a:br>
              <a:rPr lang="ru-RU" dirty="0">
                <a:hlinkClick r:id="rId11"/>
              </a:rPr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Татьяна Сизова, Ирина Проничева, «Лента»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D86BDA4-FBC8-4DBE-933D-BD826315DD99}"/>
              </a:ext>
            </a:extLst>
          </p:cNvPr>
          <p:cNvSpPr/>
          <p:nvPr/>
        </p:nvSpPr>
        <p:spPr>
          <a:xfrm>
            <a:off x="8130380" y="5111851"/>
            <a:ext cx="3600000" cy="1459346"/>
          </a:xfrm>
          <a:prstGeom prst="roundRect">
            <a:avLst/>
          </a:prstGeom>
          <a:gradFill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12"/>
              </a:rPr>
              <a:t>Оптимизация процессов на уровне ДНК компании. История транспортной компании «</a:t>
            </a:r>
            <a:r>
              <a:rPr lang="ru-RU" sz="1600" dirty="0" err="1">
                <a:hlinkClick r:id="rId12"/>
              </a:rPr>
              <a:t>РесурсТранс</a:t>
            </a:r>
            <a:r>
              <a:rPr lang="ru-RU" sz="1600" dirty="0">
                <a:hlinkClick r:id="rId12"/>
              </a:rPr>
              <a:t>»</a:t>
            </a:r>
            <a:br>
              <a:rPr lang="ru-RU" sz="1600" dirty="0"/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Ислам Гукемухов, «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</a:rPr>
              <a:t>РесурсТранс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3C959C3-B7A0-43FE-9183-10FC6C5F5D81}"/>
              </a:ext>
            </a:extLst>
          </p:cNvPr>
          <p:cNvSpPr/>
          <p:nvPr/>
        </p:nvSpPr>
        <p:spPr>
          <a:xfrm>
            <a:off x="461620" y="1213939"/>
            <a:ext cx="300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15 клиентских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3495319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B572F-B73D-4027-8202-35E1E3093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Экосистема. Публикации клиентов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19F6B48-5B3C-431C-9E55-FF4C20D76609}"/>
              </a:ext>
            </a:extLst>
          </p:cNvPr>
          <p:cNvSpPr/>
          <p:nvPr/>
        </p:nvSpPr>
        <p:spPr>
          <a:xfrm>
            <a:off x="398253" y="1781175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hlinkClick r:id="rId2"/>
              </a:rPr>
              <a:t>Клиентоцентричный</a:t>
            </a:r>
            <a:r>
              <a:rPr lang="ru-RU" sz="1600" dirty="0">
                <a:hlinkClick r:id="rId2"/>
              </a:rPr>
              <a:t> подход к организационному развитию. История </a:t>
            </a:r>
            <a:r>
              <a:rPr lang="ru-RU" sz="1600" dirty="0" err="1">
                <a:hlinkClick r:id="rId2"/>
              </a:rPr>
              <a:t>автохолдинга</a:t>
            </a:r>
            <a:r>
              <a:rPr lang="ru-RU" sz="1600" dirty="0">
                <a:hlinkClick r:id="rId2"/>
              </a:rPr>
              <a:t> «Максимум»</a:t>
            </a:r>
            <a:br>
              <a:rPr lang="ru-RU" sz="1600" dirty="0"/>
            </a:br>
            <a:r>
              <a:rPr lang="ru-RU" sz="1400" dirty="0">
                <a:solidFill>
                  <a:srgbClr val="7F7F7F"/>
                </a:solidFill>
              </a:rPr>
              <a:t>Лидия Емельянова, Юлия Попова, автохолдинг «Максимум»</a:t>
            </a:r>
            <a:endParaRPr lang="ru-RU" sz="1600" dirty="0">
              <a:solidFill>
                <a:srgbClr val="7F7F7F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41E9AA-F2A8-44E9-9D9F-C083A278FB05}"/>
              </a:ext>
            </a:extLst>
          </p:cNvPr>
          <p:cNvSpPr/>
          <p:nvPr/>
        </p:nvSpPr>
        <p:spPr>
          <a:xfrm>
            <a:off x="4340628" y="1781175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3"/>
              </a:rPr>
              <a:t>Построение системы управления бизнес-процессами в ООО «</a:t>
            </a:r>
            <a:r>
              <a:rPr lang="ru-RU" sz="1600" dirty="0" err="1">
                <a:hlinkClick r:id="rId3"/>
              </a:rPr>
              <a:t>Удоканская</a:t>
            </a:r>
            <a:r>
              <a:rPr lang="ru-RU" sz="1600" dirty="0">
                <a:hlinkClick r:id="rId3"/>
              </a:rPr>
              <a:t> медь»</a:t>
            </a:r>
            <a:br>
              <a:rPr lang="ru-RU" sz="1600" dirty="0"/>
            </a:br>
            <a:r>
              <a:rPr lang="ru-RU" sz="1400" dirty="0">
                <a:solidFill>
                  <a:srgbClr val="7F7F7F"/>
                </a:solidFill>
              </a:rPr>
              <a:t>Ляйсан </a:t>
            </a:r>
            <a:r>
              <a:rPr lang="ru-RU" sz="1400" dirty="0" err="1">
                <a:solidFill>
                  <a:srgbClr val="7F7F7F"/>
                </a:solidFill>
              </a:rPr>
              <a:t>Шарифуллина</a:t>
            </a:r>
            <a:r>
              <a:rPr lang="ru-RU" sz="1400" dirty="0">
                <a:solidFill>
                  <a:srgbClr val="7F7F7F"/>
                </a:solidFill>
              </a:rPr>
              <a:t>, «</a:t>
            </a:r>
            <a:r>
              <a:rPr lang="ru-RU" sz="1400" dirty="0" err="1">
                <a:solidFill>
                  <a:srgbClr val="7F7F7F"/>
                </a:solidFill>
              </a:rPr>
              <a:t>Удоканская</a:t>
            </a:r>
            <a:r>
              <a:rPr lang="ru-RU" sz="1400" dirty="0">
                <a:solidFill>
                  <a:srgbClr val="7F7F7F"/>
                </a:solidFill>
              </a:rPr>
              <a:t> медь»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4BA0C5-7CED-45E9-9C0D-8454DDC53192}"/>
              </a:ext>
            </a:extLst>
          </p:cNvPr>
          <p:cNvSpPr/>
          <p:nvPr/>
        </p:nvSpPr>
        <p:spPr>
          <a:xfrm>
            <a:off x="8238375" y="1781175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4"/>
              </a:rPr>
              <a:t>Интервью для </a:t>
            </a:r>
            <a:r>
              <a:rPr lang="en-US" sz="1600" dirty="0">
                <a:hlinkClick r:id="rId4"/>
              </a:rPr>
              <a:t>CNews </a:t>
            </a:r>
            <a:r>
              <a:rPr lang="ru-RU" sz="1600" dirty="0">
                <a:hlinkClick r:id="rId4"/>
              </a:rPr>
              <a:t>«Мы отказались от фрагментарного подхода к автоматизации»</a:t>
            </a:r>
            <a:br>
              <a:rPr lang="ru-RU" sz="1600" dirty="0"/>
            </a:br>
            <a:r>
              <a:rPr lang="ru-RU" sz="1400" dirty="0">
                <a:solidFill>
                  <a:srgbClr val="7F7F7F"/>
                </a:solidFill>
              </a:rPr>
              <a:t>Олег Цветков, холдинг «</a:t>
            </a:r>
            <a:r>
              <a:rPr lang="ru-RU" sz="1400" dirty="0" err="1">
                <a:solidFill>
                  <a:srgbClr val="7F7F7F"/>
                </a:solidFill>
              </a:rPr>
              <a:t>Таграс</a:t>
            </a:r>
            <a:r>
              <a:rPr lang="ru-RU" sz="1400" dirty="0">
                <a:solidFill>
                  <a:srgbClr val="7F7F7F"/>
                </a:solidFill>
              </a:rPr>
              <a:t>»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117072E-906E-4C10-B09B-6BF1AA03E8DA}"/>
              </a:ext>
            </a:extLst>
          </p:cNvPr>
          <p:cNvSpPr/>
          <p:nvPr/>
        </p:nvSpPr>
        <p:spPr>
          <a:xfrm>
            <a:off x="398253" y="3448428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5"/>
              </a:rPr>
              <a:t>Бизнес как единый оркестр</a:t>
            </a:r>
            <a:br>
              <a:rPr lang="ru-RU" sz="1600" dirty="0"/>
            </a:br>
            <a:r>
              <a:rPr lang="ru-RU" sz="1400" dirty="0">
                <a:solidFill>
                  <a:srgbClr val="7F7F7F"/>
                </a:solidFill>
              </a:rPr>
              <a:t>Влад Прокопович, Елена Влада, «</a:t>
            </a:r>
            <a:r>
              <a:rPr lang="ru-RU" sz="1400" dirty="0" err="1">
                <a:solidFill>
                  <a:srgbClr val="7F7F7F"/>
                </a:solidFill>
              </a:rPr>
              <a:t>Арлифт</a:t>
            </a:r>
            <a:r>
              <a:rPr lang="ru-RU" sz="1400" dirty="0">
                <a:solidFill>
                  <a:srgbClr val="7F7F7F"/>
                </a:solidFill>
              </a:rPr>
              <a:t> Интернешнл»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D7F9823-961B-4A4C-8A5E-FBE7F87E854B}"/>
              </a:ext>
            </a:extLst>
          </p:cNvPr>
          <p:cNvSpPr/>
          <p:nvPr/>
        </p:nvSpPr>
        <p:spPr>
          <a:xfrm>
            <a:off x="4340628" y="3395030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6"/>
              </a:rPr>
              <a:t>Что и требовалось заказать: практика внедрения изменений через проекты и процессы в Самокате</a:t>
            </a:r>
            <a:br>
              <a:rPr lang="ru-RU" sz="1600" dirty="0"/>
            </a:br>
            <a:r>
              <a:rPr lang="ru-RU" sz="1400" dirty="0">
                <a:solidFill>
                  <a:srgbClr val="7F7F7F"/>
                </a:solidFill>
              </a:rPr>
              <a:t>Татьяна Зеренева, Александр Кушнарев, «Самокат»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9F2549F-9048-42DC-ADC9-677EBCD97E59}"/>
              </a:ext>
            </a:extLst>
          </p:cNvPr>
          <p:cNvSpPr/>
          <p:nvPr/>
        </p:nvSpPr>
        <p:spPr>
          <a:xfrm>
            <a:off x="8238375" y="3429000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6"/>
              </a:rPr>
              <a:t>Эволюция, а не революция: как «Дикси» внедряет процессное управление без боли и бюрократии</a:t>
            </a:r>
            <a:br>
              <a:rPr lang="ru-RU" sz="1600" dirty="0"/>
            </a:br>
            <a:r>
              <a:rPr lang="ru-RU" sz="1400" dirty="0">
                <a:solidFill>
                  <a:srgbClr val="7F7F7F"/>
                </a:solidFill>
              </a:rPr>
              <a:t>Валерий </a:t>
            </a:r>
            <a:r>
              <a:rPr lang="ru-RU" sz="1400" dirty="0" err="1">
                <a:solidFill>
                  <a:srgbClr val="7F7F7F"/>
                </a:solidFill>
              </a:rPr>
              <a:t>Корзелев</a:t>
            </a:r>
            <a:r>
              <a:rPr lang="ru-RU" sz="1400" dirty="0">
                <a:solidFill>
                  <a:srgbClr val="7F7F7F"/>
                </a:solidFill>
              </a:rPr>
              <a:t>, «Дикси»</a:t>
            </a:r>
          </a:p>
        </p:txBody>
      </p:sp>
    </p:spTree>
    <p:extLst>
      <p:ext uri="{BB962C8B-B14F-4D97-AF65-F5344CB8AC3E}">
        <p14:creationId xmlns:p14="http://schemas.microsoft.com/office/powerpoint/2010/main" val="1636332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F5C42-814E-4AEC-8783-4F4468833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69" y="381090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Развитие методологии. Конференции и мероприятия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4172F7-6851-4C33-9235-093554147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46" y="1686232"/>
            <a:ext cx="5961450" cy="3235861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VI Ежегодная конференция </a:t>
            </a:r>
            <a:r>
              <a:rPr lang="ru-RU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«Системная практика управления бизнес-процессами 2025»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Конференция </a:t>
            </a:r>
            <a:r>
              <a:rPr lang="ru-RU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«Практика анализа и оптимизации кросс-функциональных бизнес-процессов»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IV </a:t>
            </a:r>
            <a:r>
              <a:rPr lang="ru-RU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Рабочая встреча экспертов по организационному развитию</a:t>
            </a:r>
            <a:r>
              <a:rPr lang="ru-RU" sz="1400" dirty="0"/>
              <a:t> </a:t>
            </a:r>
            <a:br>
              <a:rPr lang="ru-RU" sz="1400" dirty="0"/>
            </a:br>
            <a:r>
              <a:rPr lang="ru-RU" sz="1400" dirty="0"/>
              <a:t>в Санкт-Петербурге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V Ежегодный конкурс </a:t>
            </a:r>
            <a:r>
              <a:rPr lang="ru-RU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«Лучшая практика организационного развития»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Официальная </a:t>
            </a:r>
            <a:r>
              <a:rPr lang="ru-RU" sz="1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презентация </a:t>
            </a:r>
            <a:r>
              <a:rPr lang="ru-RU" sz="1400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</a:t>
            </a:r>
            <a:r>
              <a:rPr lang="ru-RU" sz="1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400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Studio</a:t>
            </a:r>
            <a:r>
              <a:rPr lang="ru-RU" sz="1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7 </a:t>
            </a:r>
            <a:r>
              <a:rPr lang="ru-RU" sz="1400" dirty="0"/>
              <a:t>в Москва-Сити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XIV Конференция </a:t>
            </a:r>
            <a:r>
              <a:rPr lang="ru-RU" sz="14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«Проектирование бизнес-архитектур 2025»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/>
              <a:t>Конференция </a:t>
            </a:r>
            <a:r>
              <a:rPr lang="ru-RU" sz="14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«Инструментарий архитектора: эффективная работа в Business Studio»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II Практическая конференция «Инструменты повышения операционной эффективности бизнеса»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/>
          </a:p>
          <a:p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/>
          </a:p>
        </p:txBody>
      </p:sp>
      <p:pic>
        <p:nvPicPr>
          <p:cNvPr id="1026" name="Picture 2" descr="https://www.businessstudio.ru/upload/iblock/e04/1.1.jpg">
            <a:extLst>
              <a:ext uri="{FF2B5EF4-FFF2-40B4-BE49-F238E27FC236}">
                <a16:creationId xmlns:a16="http://schemas.microsoft.com/office/drawing/2014/main" id="{92552134-2EF1-48A2-BAB7-7A781AB4F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31" y="1158829"/>
            <a:ext cx="4909624" cy="2764182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businessstudio.ru/upload/images/news/news_2407/bs7_photo/10.jpg">
            <a:extLst>
              <a:ext uri="{FF2B5EF4-FFF2-40B4-BE49-F238E27FC236}">
                <a16:creationId xmlns:a16="http://schemas.microsoft.com/office/drawing/2014/main" id="{259BA4D0-5C58-4976-B8A1-3484D578B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917" y="1629352"/>
            <a:ext cx="4545916" cy="3030611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usinessstudio.ru/upload/images/news/news_2407/bs7_photo/1.jpg">
            <a:extLst>
              <a:ext uri="{FF2B5EF4-FFF2-40B4-BE49-F238E27FC236}">
                <a16:creationId xmlns:a16="http://schemas.microsoft.com/office/drawing/2014/main" id="{8B2D4614-F8CD-49C5-9711-63DCA9D7F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13" y="2115630"/>
            <a:ext cx="4416670" cy="2944447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businessstudio.ru/upload/images/conferences/october_2024/october_2025/7.jpg">
            <a:extLst>
              <a:ext uri="{FF2B5EF4-FFF2-40B4-BE49-F238E27FC236}">
                <a16:creationId xmlns:a16="http://schemas.microsoft.com/office/drawing/2014/main" id="{6EAD5043-1B4E-4C50-9FE7-C601DB5CE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39" y="2685769"/>
            <a:ext cx="4416672" cy="2944448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businessstudio.ru/upload/images/conferences/october_2024/october_2025/2.jpg">
            <a:extLst>
              <a:ext uri="{FF2B5EF4-FFF2-40B4-BE49-F238E27FC236}">
                <a16:creationId xmlns:a16="http://schemas.microsoft.com/office/drawing/2014/main" id="{A1C0C3D3-48C4-4365-8254-DDFD722F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36" y="3304163"/>
            <a:ext cx="4416673" cy="2944903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DBEA03C-C34F-4055-BEA8-B611745B0ACE}"/>
              </a:ext>
            </a:extLst>
          </p:cNvPr>
          <p:cNvSpPr/>
          <p:nvPr/>
        </p:nvSpPr>
        <p:spPr>
          <a:xfrm>
            <a:off x="461620" y="1213939"/>
            <a:ext cx="310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8 конференций за 2025 год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C22DBF6-7ED0-48AB-ABF1-8D0C3FC39143}"/>
              </a:ext>
            </a:extLst>
          </p:cNvPr>
          <p:cNvSpPr/>
          <p:nvPr/>
        </p:nvSpPr>
        <p:spPr>
          <a:xfrm>
            <a:off x="461619" y="5586601"/>
            <a:ext cx="4242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Ближайшая конференция в 2026 году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5B7F0293-A3F6-4C41-A82E-3295D5076B74}"/>
              </a:ext>
            </a:extLst>
          </p:cNvPr>
          <p:cNvSpPr txBox="1">
            <a:spLocks/>
          </p:cNvSpPr>
          <p:nvPr/>
        </p:nvSpPr>
        <p:spPr>
          <a:xfrm>
            <a:off x="338082" y="6054600"/>
            <a:ext cx="5961450" cy="565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III Практическая конференция «Инструменты повышения операционной эффективности бизнеса»</a:t>
            </a:r>
            <a:r>
              <a:rPr lang="en-US" sz="14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(15-17 </a:t>
            </a:r>
            <a:r>
              <a:rPr lang="ru-RU" sz="14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апреля</a:t>
            </a:r>
            <a:r>
              <a:rPr lang="en-US" sz="14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/>
          </a:p>
          <a:p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612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52290-0325-4AEF-91DD-B440D6D2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0" y="241496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Развитие методологии. </a:t>
            </a:r>
            <a:br>
              <a:rPr lang="ru-RU" dirty="0"/>
            </a:br>
            <a:r>
              <a:rPr lang="ru-RU" dirty="0"/>
              <a:t>Вебинары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E2D1D29-9520-470E-8EF3-B7165299DB00}"/>
              </a:ext>
            </a:extLst>
          </p:cNvPr>
          <p:cNvSpPr/>
          <p:nvPr/>
        </p:nvSpPr>
        <p:spPr>
          <a:xfrm>
            <a:off x="461620" y="1722798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2"/>
              </a:rPr>
              <a:t>Формирование технического задания в Business Studio на основе созданной модели процесса</a:t>
            </a:r>
            <a:endParaRPr lang="ru-RU" sz="16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EED3EB9-F351-49CD-B597-E437A6D724D1}"/>
              </a:ext>
            </a:extLst>
          </p:cNvPr>
          <p:cNvSpPr/>
          <p:nvPr/>
        </p:nvSpPr>
        <p:spPr>
          <a:xfrm>
            <a:off x="4268009" y="1771067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3"/>
              </a:rPr>
              <a:t>Бизнес-способности как инструмент системного развития</a:t>
            </a:r>
            <a:endParaRPr lang="ru-RU" sz="16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0C6BB32-42C5-45A2-926F-A80CB262C304}"/>
              </a:ext>
            </a:extLst>
          </p:cNvPr>
          <p:cNvSpPr/>
          <p:nvPr/>
        </p:nvSpPr>
        <p:spPr>
          <a:xfrm>
            <a:off x="8074398" y="1771067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4"/>
              </a:rPr>
              <a:t>Управление рисками в </a:t>
            </a:r>
            <a:br>
              <a:rPr lang="ru-RU" sz="1600" dirty="0">
                <a:hlinkClick r:id="rId4"/>
              </a:rPr>
            </a:br>
            <a:r>
              <a:rPr lang="ru-RU" sz="1600" dirty="0">
                <a:hlinkClick r:id="rId4"/>
              </a:rPr>
              <a:t>Business Studio</a:t>
            </a:r>
            <a:endParaRPr lang="ru-RU" sz="16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08385D2-4FCD-4408-B8E7-4F4645B58B52}"/>
              </a:ext>
            </a:extLst>
          </p:cNvPr>
          <p:cNvSpPr/>
          <p:nvPr/>
        </p:nvSpPr>
        <p:spPr>
          <a:xfrm>
            <a:off x="461620" y="3349227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5"/>
              </a:rPr>
              <a:t>Что такое ArchiMate и зачем он нужен бизнес-архитектору?</a:t>
            </a:r>
            <a:endParaRPr lang="ru-RU" sz="1600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370A382-A442-47CC-9653-8C368A945D98}"/>
              </a:ext>
            </a:extLst>
          </p:cNvPr>
          <p:cNvSpPr/>
          <p:nvPr/>
        </p:nvSpPr>
        <p:spPr>
          <a:xfrm>
            <a:off x="4268009" y="3349227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6"/>
              </a:rPr>
              <a:t>Корпоративная архитектура и ее частные проекции</a:t>
            </a:r>
            <a:endParaRPr lang="ru-RU" sz="16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921FFBD-322F-4939-86A5-32B780AB3BFF}"/>
              </a:ext>
            </a:extLst>
          </p:cNvPr>
          <p:cNvSpPr/>
          <p:nvPr/>
        </p:nvSpPr>
        <p:spPr>
          <a:xfrm>
            <a:off x="8074398" y="3349227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7"/>
              </a:rPr>
              <a:t>Процессный офис: как организовать работу?»</a:t>
            </a:r>
            <a:r>
              <a:rPr lang="ru-RU" sz="1600" dirty="0"/>
              <a:t>,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4FC210D-3572-4216-A2D8-CDEDB0B5BC1B}"/>
              </a:ext>
            </a:extLst>
          </p:cNvPr>
          <p:cNvSpPr/>
          <p:nvPr/>
        </p:nvSpPr>
        <p:spPr>
          <a:xfrm>
            <a:off x="461620" y="4958952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8"/>
              </a:rPr>
              <a:t>Лучшие отраслевые практики по разработке стратегий и бизнес-процессов</a:t>
            </a:r>
            <a:endParaRPr lang="ru-RU" sz="160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A38AFC6-3F42-4BA4-99CF-8BD50F142F2F}"/>
              </a:ext>
            </a:extLst>
          </p:cNvPr>
          <p:cNvSpPr/>
          <p:nvPr/>
        </p:nvSpPr>
        <p:spPr>
          <a:xfrm>
            <a:off x="4268009" y="4927387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9"/>
              </a:rPr>
              <a:t>Как </a:t>
            </a:r>
            <a:r>
              <a:rPr lang="ru-RU" sz="1600" dirty="0" err="1">
                <a:hlinkClick r:id="rId9"/>
              </a:rPr>
              <a:t>Archimate</a:t>
            </a:r>
            <a:r>
              <a:rPr lang="ru-RU" sz="1600" dirty="0">
                <a:hlinkClick r:id="rId9"/>
              </a:rPr>
              <a:t> помогает договориться с бизнесом о стратегии, проектах и деньгах</a:t>
            </a:r>
            <a:endParaRPr lang="ru-RU" sz="160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6010612-D14A-4E7D-B5B0-8F66C50E88BB}"/>
              </a:ext>
            </a:extLst>
          </p:cNvPr>
          <p:cNvSpPr/>
          <p:nvPr/>
        </p:nvSpPr>
        <p:spPr>
          <a:xfrm>
            <a:off x="8074398" y="4958952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10"/>
              </a:rPr>
              <a:t>Внедрение системы управления бизнес‑процессами в Business Studio 7: организационные и методические вопросы</a:t>
            </a:r>
            <a:endParaRPr lang="ru-RU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822544-AA7C-40FB-99DF-D32A7C944A79}"/>
              </a:ext>
            </a:extLst>
          </p:cNvPr>
          <p:cNvSpPr/>
          <p:nvPr/>
        </p:nvSpPr>
        <p:spPr>
          <a:xfrm>
            <a:off x="461620" y="1213939"/>
            <a:ext cx="3662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 методологических вебинаров</a:t>
            </a:r>
          </a:p>
        </p:txBody>
      </p:sp>
    </p:spTree>
    <p:extLst>
      <p:ext uri="{BB962C8B-B14F-4D97-AF65-F5344CB8AC3E}">
        <p14:creationId xmlns:p14="http://schemas.microsoft.com/office/powerpoint/2010/main" val="49626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ou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1997" y="2121104"/>
            <a:ext cx="3257043" cy="317684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707681" y="4948036"/>
            <a:ext cx="1391728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733" dirty="0">
                <a:solidFill>
                  <a:schemeClr val="bg1"/>
                </a:solidFill>
                <a:latin typeface="Montserrat SemiBold" pitchFamily="2" charset="-52"/>
              </a:rPr>
              <a:t>2300+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707681" y="5588120"/>
            <a:ext cx="3394709" cy="74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профессионального сообщества </a:t>
            </a:r>
            <a:endParaRPr lang="en-US" sz="1067" dirty="0">
              <a:solidFill>
                <a:schemeClr val="bg1"/>
              </a:solidFill>
              <a:latin typeface="Roboto Medium"/>
            </a:endParaRPr>
          </a:p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бизнес</a:t>
            </a:r>
            <a:r>
              <a:rPr lang="en-US" sz="1067" dirty="0">
                <a:solidFill>
                  <a:schemeClr val="bg1"/>
                </a:solidFill>
                <a:latin typeface="Roboto Medium"/>
              </a:rPr>
              <a:t>-</a:t>
            </a:r>
            <a:r>
              <a:rPr lang="ru-RU" sz="1067" dirty="0">
                <a:solidFill>
                  <a:schemeClr val="bg1"/>
                </a:solidFill>
                <a:latin typeface="Roboto Medium"/>
              </a:rPr>
              <a:t>архитекторов и специалистов </a:t>
            </a:r>
            <a:endParaRPr lang="en-US" sz="1067" dirty="0">
              <a:solidFill>
                <a:schemeClr val="bg1"/>
              </a:solidFill>
              <a:latin typeface="Roboto Medium"/>
            </a:endParaRPr>
          </a:p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по организационному развитию </a:t>
            </a:r>
            <a:endParaRPr lang="en-US" sz="1067" dirty="0">
              <a:solidFill>
                <a:schemeClr val="bg1"/>
              </a:solidFill>
              <a:latin typeface="Roboto Medium"/>
            </a:endParaRPr>
          </a:p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Business Studio </a:t>
            </a:r>
            <a:r>
              <a:rPr lang="ru-RU" sz="1067" dirty="0" err="1">
                <a:solidFill>
                  <a:schemeClr val="bg1"/>
                </a:solidFill>
                <a:latin typeface="Roboto Medium"/>
              </a:rPr>
              <a:t>for</a:t>
            </a:r>
            <a:r>
              <a:rPr lang="ru-RU" sz="1067" dirty="0">
                <a:solidFill>
                  <a:schemeClr val="bg1"/>
                </a:solidFill>
                <a:latin typeface="Roboto Medium"/>
              </a:rPr>
              <a:t> Professionals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348514" y="5150015"/>
            <a:ext cx="88998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участников</a:t>
            </a:r>
            <a:endParaRPr lang="ru-RU" sz="1067" dirty="0">
              <a:latin typeface="Roboto Medium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13013" y="5226152"/>
            <a:ext cx="982961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733" dirty="0">
                <a:solidFill>
                  <a:schemeClr val="bg1"/>
                </a:solidFill>
                <a:latin typeface="Montserrat SemiBold" pitchFamily="2" charset="-52"/>
              </a:rPr>
              <a:t>180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313007" y="5928608"/>
            <a:ext cx="5253989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используют Business Studio для подготовки менеджеров, бизнес-аналитиков, ИТ-специалистов,</a:t>
            </a:r>
            <a:r>
              <a:rPr lang="en-US" sz="1067" dirty="0">
                <a:solidFill>
                  <a:schemeClr val="bg1"/>
                </a:solidFill>
                <a:latin typeface="Roboto Medium"/>
              </a:rPr>
              <a:t> </a:t>
            </a:r>
            <a:r>
              <a:rPr lang="ru-RU" sz="1067" dirty="0">
                <a:solidFill>
                  <a:schemeClr val="bg1"/>
                </a:solidFill>
                <a:latin typeface="Roboto Medium"/>
              </a:rPr>
              <a:t>специалистов СМК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211175" y="5359931"/>
            <a:ext cx="2321087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партнерских вузов </a:t>
            </a:r>
            <a:endParaRPr lang="de-DE" sz="1067" dirty="0">
              <a:solidFill>
                <a:schemeClr val="bg1"/>
              </a:solidFill>
              <a:latin typeface="Roboto Medium"/>
            </a:endParaRPr>
          </a:p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и бизнес-школ</a:t>
            </a:r>
            <a:endParaRPr lang="ru-RU" sz="1067" dirty="0">
              <a:latin typeface="Roboto Medium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64864" y="2238103"/>
            <a:ext cx="179222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733" dirty="0">
                <a:solidFill>
                  <a:schemeClr val="bg1"/>
                </a:solidFill>
                <a:latin typeface="Montserrat SemiBold" pitchFamily="2" charset="-52"/>
              </a:rPr>
              <a:t>20+ лет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64864" y="2772058"/>
            <a:ext cx="75693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на рынке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82539" y="3600596"/>
            <a:ext cx="152798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733" dirty="0">
                <a:solidFill>
                  <a:schemeClr val="bg1"/>
                </a:solidFill>
                <a:latin typeface="Montserrat SemiBold" pitchFamily="2" charset="-52"/>
              </a:rPr>
              <a:t>3500+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82545" y="4117063"/>
            <a:ext cx="761747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клиентов</a:t>
            </a:r>
          </a:p>
        </p:txBody>
      </p:sp>
      <p:sp>
        <p:nvSpPr>
          <p:cNvPr id="43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751417" y="2265242"/>
            <a:ext cx="290425" cy="711641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44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94064" y="3656756"/>
            <a:ext cx="240456" cy="633301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24778" y="4898693"/>
            <a:ext cx="99578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733" dirty="0">
                <a:solidFill>
                  <a:schemeClr val="bg1"/>
                </a:solidFill>
                <a:latin typeface="Montserrat SemiBold" pitchFamily="2" charset="-52"/>
              </a:rPr>
              <a:t>60+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24778" y="5432094"/>
            <a:ext cx="845103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Montserrat" pitchFamily="2" charset="-52"/>
              </a:rPr>
              <a:t>партнеров</a:t>
            </a:r>
          </a:p>
        </p:txBody>
      </p:sp>
      <p:grpSp>
        <p:nvGrpSpPr>
          <p:cNvPr id="46" name="Group 25"/>
          <p:cNvGrpSpPr>
            <a:grpSpLocks noChangeAspect="1"/>
          </p:cNvGrpSpPr>
          <p:nvPr/>
        </p:nvGrpSpPr>
        <p:grpSpPr bwMode="auto">
          <a:xfrm>
            <a:off x="696855" y="5023515"/>
            <a:ext cx="434887" cy="514988"/>
            <a:chOff x="3256" y="1652"/>
            <a:chExt cx="1151" cy="1363"/>
          </a:xfrm>
          <a:solidFill>
            <a:schemeClr val="bg1"/>
          </a:solidFill>
        </p:grpSpPr>
        <p:sp>
          <p:nvSpPr>
            <p:cNvPr id="47" name="Freeform 27"/>
            <p:cNvSpPr>
              <a:spLocks/>
            </p:cNvSpPr>
            <p:nvPr/>
          </p:nvSpPr>
          <p:spPr bwMode="auto">
            <a:xfrm>
              <a:off x="3527" y="1652"/>
              <a:ext cx="608" cy="808"/>
            </a:xfrm>
            <a:custGeom>
              <a:avLst/>
              <a:gdLst>
                <a:gd name="T0" fmla="*/ 1033 w 1824"/>
                <a:gd name="T1" fmla="*/ 7 h 2426"/>
                <a:gd name="T2" fmla="*/ 1180 w 1824"/>
                <a:gd name="T3" fmla="*/ 42 h 2426"/>
                <a:gd name="T4" fmla="*/ 1297 w 1824"/>
                <a:gd name="T5" fmla="*/ 96 h 2426"/>
                <a:gd name="T6" fmla="*/ 1404 w 1824"/>
                <a:gd name="T7" fmla="*/ 171 h 2426"/>
                <a:gd name="T8" fmla="*/ 1471 w 1824"/>
                <a:gd name="T9" fmla="*/ 239 h 2426"/>
                <a:gd name="T10" fmla="*/ 1506 w 1824"/>
                <a:gd name="T11" fmla="*/ 285 h 2426"/>
                <a:gd name="T12" fmla="*/ 1514 w 1824"/>
                <a:gd name="T13" fmla="*/ 296 h 2426"/>
                <a:gd name="T14" fmla="*/ 1532 w 1824"/>
                <a:gd name="T15" fmla="*/ 300 h 2426"/>
                <a:gd name="T16" fmla="*/ 1570 w 1824"/>
                <a:gd name="T17" fmla="*/ 313 h 2426"/>
                <a:gd name="T18" fmla="*/ 1616 w 1824"/>
                <a:gd name="T19" fmla="*/ 340 h 2426"/>
                <a:gd name="T20" fmla="*/ 1667 w 1824"/>
                <a:gd name="T21" fmla="*/ 388 h 2426"/>
                <a:gd name="T22" fmla="*/ 1713 w 1824"/>
                <a:gd name="T23" fmla="*/ 462 h 2426"/>
                <a:gd name="T24" fmla="*/ 1750 w 1824"/>
                <a:gd name="T25" fmla="*/ 567 h 2426"/>
                <a:gd name="T26" fmla="*/ 1770 w 1824"/>
                <a:gd name="T27" fmla="*/ 709 h 2426"/>
                <a:gd name="T28" fmla="*/ 1766 w 1824"/>
                <a:gd name="T29" fmla="*/ 893 h 2426"/>
                <a:gd name="T30" fmla="*/ 1734 w 1824"/>
                <a:gd name="T31" fmla="*/ 1099 h 2426"/>
                <a:gd name="T32" fmla="*/ 1743 w 1824"/>
                <a:gd name="T33" fmla="*/ 1157 h 2426"/>
                <a:gd name="T34" fmla="*/ 1781 w 1824"/>
                <a:gd name="T35" fmla="*/ 1170 h 2426"/>
                <a:gd name="T36" fmla="*/ 1810 w 1824"/>
                <a:gd name="T37" fmla="*/ 1206 h 2426"/>
                <a:gd name="T38" fmla="*/ 1824 w 1824"/>
                <a:gd name="T39" fmla="*/ 1272 h 2426"/>
                <a:gd name="T40" fmla="*/ 1815 w 1824"/>
                <a:gd name="T41" fmla="*/ 1377 h 2426"/>
                <a:gd name="T42" fmla="*/ 1775 w 1824"/>
                <a:gd name="T43" fmla="*/ 1527 h 2426"/>
                <a:gd name="T44" fmla="*/ 1725 w 1824"/>
                <a:gd name="T45" fmla="*/ 1650 h 2426"/>
                <a:gd name="T46" fmla="*/ 1680 w 1824"/>
                <a:gd name="T47" fmla="*/ 1715 h 2426"/>
                <a:gd name="T48" fmla="*/ 1641 w 1824"/>
                <a:gd name="T49" fmla="*/ 1735 h 2426"/>
                <a:gd name="T50" fmla="*/ 1594 w 1824"/>
                <a:gd name="T51" fmla="*/ 1896 h 2426"/>
                <a:gd name="T52" fmla="*/ 1510 w 1824"/>
                <a:gd name="T53" fmla="*/ 2060 h 2426"/>
                <a:gd name="T54" fmla="*/ 1386 w 1824"/>
                <a:gd name="T55" fmla="*/ 2212 h 2426"/>
                <a:gd name="T56" fmla="*/ 1230 w 1824"/>
                <a:gd name="T57" fmla="*/ 2334 h 2426"/>
                <a:gd name="T58" fmla="*/ 1043 w 1824"/>
                <a:gd name="T59" fmla="*/ 2411 h 2426"/>
                <a:gd name="T60" fmla="*/ 845 w 1824"/>
                <a:gd name="T61" fmla="*/ 2422 h 2426"/>
                <a:gd name="T62" fmla="*/ 652 w 1824"/>
                <a:gd name="T63" fmla="*/ 2367 h 2426"/>
                <a:gd name="T64" fmla="*/ 482 w 1824"/>
                <a:gd name="T65" fmla="*/ 2258 h 2426"/>
                <a:gd name="T66" fmla="*/ 348 w 1824"/>
                <a:gd name="T67" fmla="*/ 2114 h 2426"/>
                <a:gd name="T68" fmla="*/ 252 w 1824"/>
                <a:gd name="T69" fmla="*/ 1952 h 2426"/>
                <a:gd name="T70" fmla="*/ 193 w 1824"/>
                <a:gd name="T71" fmla="*/ 1787 h 2426"/>
                <a:gd name="T72" fmla="*/ 157 w 1824"/>
                <a:gd name="T73" fmla="*/ 1725 h 2426"/>
                <a:gd name="T74" fmla="*/ 114 w 1824"/>
                <a:gd name="T75" fmla="*/ 1677 h 2426"/>
                <a:gd name="T76" fmla="*/ 66 w 1824"/>
                <a:gd name="T77" fmla="*/ 1575 h 2426"/>
                <a:gd name="T78" fmla="*/ 19 w 1824"/>
                <a:gd name="T79" fmla="*/ 1420 h 2426"/>
                <a:gd name="T80" fmla="*/ 0 w 1824"/>
                <a:gd name="T81" fmla="*/ 1302 h 2426"/>
                <a:gd name="T82" fmla="*/ 8 w 1824"/>
                <a:gd name="T83" fmla="*/ 1225 h 2426"/>
                <a:gd name="T84" fmla="*/ 32 w 1824"/>
                <a:gd name="T85" fmla="*/ 1180 h 2426"/>
                <a:gd name="T86" fmla="*/ 68 w 1824"/>
                <a:gd name="T87" fmla="*/ 1159 h 2426"/>
                <a:gd name="T88" fmla="*/ 109 w 1824"/>
                <a:gd name="T89" fmla="*/ 1157 h 2426"/>
                <a:gd name="T90" fmla="*/ 66 w 1824"/>
                <a:gd name="T91" fmla="*/ 978 h 2426"/>
                <a:gd name="T92" fmla="*/ 56 w 1824"/>
                <a:gd name="T93" fmla="*/ 792 h 2426"/>
                <a:gd name="T94" fmla="*/ 94 w 1824"/>
                <a:gd name="T95" fmla="*/ 610 h 2426"/>
                <a:gd name="T96" fmla="*/ 177 w 1824"/>
                <a:gd name="T97" fmla="*/ 438 h 2426"/>
                <a:gd name="T98" fmla="*/ 291 w 1824"/>
                <a:gd name="T99" fmla="*/ 299 h 2426"/>
                <a:gd name="T100" fmla="*/ 436 w 1824"/>
                <a:gd name="T101" fmla="*/ 171 h 2426"/>
                <a:gd name="T102" fmla="*/ 581 w 1824"/>
                <a:gd name="T103" fmla="*/ 80 h 2426"/>
                <a:gd name="T104" fmla="*/ 738 w 1824"/>
                <a:gd name="T105" fmla="*/ 20 h 2426"/>
                <a:gd name="T106" fmla="*/ 918 w 1824"/>
                <a:gd name="T107" fmla="*/ 0 h 2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24" h="2426">
                  <a:moveTo>
                    <a:pt x="918" y="0"/>
                  </a:moveTo>
                  <a:lnTo>
                    <a:pt x="977" y="2"/>
                  </a:lnTo>
                  <a:lnTo>
                    <a:pt x="1033" y="7"/>
                  </a:lnTo>
                  <a:lnTo>
                    <a:pt x="1085" y="15"/>
                  </a:lnTo>
                  <a:lnTo>
                    <a:pt x="1134" y="28"/>
                  </a:lnTo>
                  <a:lnTo>
                    <a:pt x="1180" y="42"/>
                  </a:lnTo>
                  <a:lnTo>
                    <a:pt x="1222" y="58"/>
                  </a:lnTo>
                  <a:lnTo>
                    <a:pt x="1261" y="76"/>
                  </a:lnTo>
                  <a:lnTo>
                    <a:pt x="1297" y="96"/>
                  </a:lnTo>
                  <a:lnTo>
                    <a:pt x="1337" y="121"/>
                  </a:lnTo>
                  <a:lnTo>
                    <a:pt x="1373" y="146"/>
                  </a:lnTo>
                  <a:lnTo>
                    <a:pt x="1404" y="171"/>
                  </a:lnTo>
                  <a:lnTo>
                    <a:pt x="1430" y="194"/>
                  </a:lnTo>
                  <a:lnTo>
                    <a:pt x="1452" y="218"/>
                  </a:lnTo>
                  <a:lnTo>
                    <a:pt x="1471" y="239"/>
                  </a:lnTo>
                  <a:lnTo>
                    <a:pt x="1486" y="258"/>
                  </a:lnTo>
                  <a:lnTo>
                    <a:pt x="1497" y="274"/>
                  </a:lnTo>
                  <a:lnTo>
                    <a:pt x="1506" y="285"/>
                  </a:lnTo>
                  <a:lnTo>
                    <a:pt x="1510" y="293"/>
                  </a:lnTo>
                  <a:lnTo>
                    <a:pt x="1512" y="296"/>
                  </a:lnTo>
                  <a:lnTo>
                    <a:pt x="1514" y="296"/>
                  </a:lnTo>
                  <a:lnTo>
                    <a:pt x="1517" y="296"/>
                  </a:lnTo>
                  <a:lnTo>
                    <a:pt x="1523" y="298"/>
                  </a:lnTo>
                  <a:lnTo>
                    <a:pt x="1532" y="300"/>
                  </a:lnTo>
                  <a:lnTo>
                    <a:pt x="1543" y="303"/>
                  </a:lnTo>
                  <a:lnTo>
                    <a:pt x="1556" y="306"/>
                  </a:lnTo>
                  <a:lnTo>
                    <a:pt x="1570" y="313"/>
                  </a:lnTo>
                  <a:lnTo>
                    <a:pt x="1583" y="320"/>
                  </a:lnTo>
                  <a:lnTo>
                    <a:pt x="1599" y="329"/>
                  </a:lnTo>
                  <a:lnTo>
                    <a:pt x="1616" y="340"/>
                  </a:lnTo>
                  <a:lnTo>
                    <a:pt x="1633" y="354"/>
                  </a:lnTo>
                  <a:lnTo>
                    <a:pt x="1649" y="370"/>
                  </a:lnTo>
                  <a:lnTo>
                    <a:pt x="1667" y="388"/>
                  </a:lnTo>
                  <a:lnTo>
                    <a:pt x="1683" y="409"/>
                  </a:lnTo>
                  <a:lnTo>
                    <a:pt x="1698" y="434"/>
                  </a:lnTo>
                  <a:lnTo>
                    <a:pt x="1713" y="462"/>
                  </a:lnTo>
                  <a:lnTo>
                    <a:pt x="1726" y="493"/>
                  </a:lnTo>
                  <a:lnTo>
                    <a:pt x="1739" y="528"/>
                  </a:lnTo>
                  <a:lnTo>
                    <a:pt x="1750" y="567"/>
                  </a:lnTo>
                  <a:lnTo>
                    <a:pt x="1759" y="610"/>
                  </a:lnTo>
                  <a:lnTo>
                    <a:pt x="1766" y="657"/>
                  </a:lnTo>
                  <a:lnTo>
                    <a:pt x="1770" y="709"/>
                  </a:lnTo>
                  <a:lnTo>
                    <a:pt x="1771" y="765"/>
                  </a:lnTo>
                  <a:lnTo>
                    <a:pt x="1770" y="826"/>
                  </a:lnTo>
                  <a:lnTo>
                    <a:pt x="1766" y="893"/>
                  </a:lnTo>
                  <a:lnTo>
                    <a:pt x="1759" y="965"/>
                  </a:lnTo>
                  <a:lnTo>
                    <a:pt x="1748" y="1042"/>
                  </a:lnTo>
                  <a:lnTo>
                    <a:pt x="1734" y="1099"/>
                  </a:lnTo>
                  <a:lnTo>
                    <a:pt x="1716" y="1157"/>
                  </a:lnTo>
                  <a:lnTo>
                    <a:pt x="1730" y="1157"/>
                  </a:lnTo>
                  <a:lnTo>
                    <a:pt x="1743" y="1157"/>
                  </a:lnTo>
                  <a:lnTo>
                    <a:pt x="1756" y="1159"/>
                  </a:lnTo>
                  <a:lnTo>
                    <a:pt x="1769" y="1164"/>
                  </a:lnTo>
                  <a:lnTo>
                    <a:pt x="1781" y="1170"/>
                  </a:lnTo>
                  <a:lnTo>
                    <a:pt x="1792" y="1180"/>
                  </a:lnTo>
                  <a:lnTo>
                    <a:pt x="1802" y="1191"/>
                  </a:lnTo>
                  <a:lnTo>
                    <a:pt x="1810" y="1206"/>
                  </a:lnTo>
                  <a:lnTo>
                    <a:pt x="1817" y="1225"/>
                  </a:lnTo>
                  <a:lnTo>
                    <a:pt x="1821" y="1247"/>
                  </a:lnTo>
                  <a:lnTo>
                    <a:pt x="1824" y="1272"/>
                  </a:lnTo>
                  <a:lnTo>
                    <a:pt x="1824" y="1302"/>
                  </a:lnTo>
                  <a:lnTo>
                    <a:pt x="1821" y="1337"/>
                  </a:lnTo>
                  <a:lnTo>
                    <a:pt x="1815" y="1377"/>
                  </a:lnTo>
                  <a:lnTo>
                    <a:pt x="1805" y="1420"/>
                  </a:lnTo>
                  <a:lnTo>
                    <a:pt x="1792" y="1470"/>
                  </a:lnTo>
                  <a:lnTo>
                    <a:pt x="1775" y="1527"/>
                  </a:lnTo>
                  <a:lnTo>
                    <a:pt x="1758" y="1575"/>
                  </a:lnTo>
                  <a:lnTo>
                    <a:pt x="1741" y="1617"/>
                  </a:lnTo>
                  <a:lnTo>
                    <a:pt x="1725" y="1650"/>
                  </a:lnTo>
                  <a:lnTo>
                    <a:pt x="1710" y="1677"/>
                  </a:lnTo>
                  <a:lnTo>
                    <a:pt x="1695" y="1699"/>
                  </a:lnTo>
                  <a:lnTo>
                    <a:pt x="1680" y="1715"/>
                  </a:lnTo>
                  <a:lnTo>
                    <a:pt x="1667" y="1725"/>
                  </a:lnTo>
                  <a:lnTo>
                    <a:pt x="1653" y="1732"/>
                  </a:lnTo>
                  <a:lnTo>
                    <a:pt x="1641" y="1735"/>
                  </a:lnTo>
                  <a:lnTo>
                    <a:pt x="1629" y="1787"/>
                  </a:lnTo>
                  <a:lnTo>
                    <a:pt x="1614" y="1842"/>
                  </a:lnTo>
                  <a:lnTo>
                    <a:pt x="1594" y="1896"/>
                  </a:lnTo>
                  <a:lnTo>
                    <a:pt x="1571" y="1951"/>
                  </a:lnTo>
                  <a:lnTo>
                    <a:pt x="1542" y="2006"/>
                  </a:lnTo>
                  <a:lnTo>
                    <a:pt x="1510" y="2060"/>
                  </a:lnTo>
                  <a:lnTo>
                    <a:pt x="1472" y="2113"/>
                  </a:lnTo>
                  <a:lnTo>
                    <a:pt x="1431" y="2163"/>
                  </a:lnTo>
                  <a:lnTo>
                    <a:pt x="1386" y="2212"/>
                  </a:lnTo>
                  <a:lnTo>
                    <a:pt x="1338" y="2257"/>
                  </a:lnTo>
                  <a:lnTo>
                    <a:pt x="1286" y="2298"/>
                  </a:lnTo>
                  <a:lnTo>
                    <a:pt x="1230" y="2334"/>
                  </a:lnTo>
                  <a:lnTo>
                    <a:pt x="1170" y="2366"/>
                  </a:lnTo>
                  <a:lnTo>
                    <a:pt x="1106" y="2392"/>
                  </a:lnTo>
                  <a:lnTo>
                    <a:pt x="1043" y="2411"/>
                  </a:lnTo>
                  <a:lnTo>
                    <a:pt x="977" y="2422"/>
                  </a:lnTo>
                  <a:lnTo>
                    <a:pt x="911" y="2426"/>
                  </a:lnTo>
                  <a:lnTo>
                    <a:pt x="845" y="2422"/>
                  </a:lnTo>
                  <a:lnTo>
                    <a:pt x="780" y="2412"/>
                  </a:lnTo>
                  <a:lnTo>
                    <a:pt x="715" y="2393"/>
                  </a:lnTo>
                  <a:lnTo>
                    <a:pt x="652" y="2367"/>
                  </a:lnTo>
                  <a:lnTo>
                    <a:pt x="591" y="2335"/>
                  </a:lnTo>
                  <a:lnTo>
                    <a:pt x="535" y="2299"/>
                  </a:lnTo>
                  <a:lnTo>
                    <a:pt x="482" y="2258"/>
                  </a:lnTo>
                  <a:lnTo>
                    <a:pt x="434" y="2213"/>
                  </a:lnTo>
                  <a:lnTo>
                    <a:pt x="389" y="2165"/>
                  </a:lnTo>
                  <a:lnTo>
                    <a:pt x="348" y="2114"/>
                  </a:lnTo>
                  <a:lnTo>
                    <a:pt x="312" y="2062"/>
                  </a:lnTo>
                  <a:lnTo>
                    <a:pt x="279" y="2007"/>
                  </a:lnTo>
                  <a:lnTo>
                    <a:pt x="252" y="1952"/>
                  </a:lnTo>
                  <a:lnTo>
                    <a:pt x="228" y="1896"/>
                  </a:lnTo>
                  <a:lnTo>
                    <a:pt x="208" y="1842"/>
                  </a:lnTo>
                  <a:lnTo>
                    <a:pt x="193" y="1787"/>
                  </a:lnTo>
                  <a:lnTo>
                    <a:pt x="184" y="1735"/>
                  </a:lnTo>
                  <a:lnTo>
                    <a:pt x="171" y="1732"/>
                  </a:lnTo>
                  <a:lnTo>
                    <a:pt x="157" y="1725"/>
                  </a:lnTo>
                  <a:lnTo>
                    <a:pt x="144" y="1715"/>
                  </a:lnTo>
                  <a:lnTo>
                    <a:pt x="129" y="1699"/>
                  </a:lnTo>
                  <a:lnTo>
                    <a:pt x="114" y="1677"/>
                  </a:lnTo>
                  <a:lnTo>
                    <a:pt x="98" y="1650"/>
                  </a:lnTo>
                  <a:lnTo>
                    <a:pt x="83" y="1617"/>
                  </a:lnTo>
                  <a:lnTo>
                    <a:pt x="66" y="1575"/>
                  </a:lnTo>
                  <a:lnTo>
                    <a:pt x="49" y="1527"/>
                  </a:lnTo>
                  <a:lnTo>
                    <a:pt x="33" y="1470"/>
                  </a:lnTo>
                  <a:lnTo>
                    <a:pt x="19" y="1420"/>
                  </a:lnTo>
                  <a:lnTo>
                    <a:pt x="10" y="1377"/>
                  </a:lnTo>
                  <a:lnTo>
                    <a:pt x="4" y="1337"/>
                  </a:lnTo>
                  <a:lnTo>
                    <a:pt x="0" y="1302"/>
                  </a:lnTo>
                  <a:lnTo>
                    <a:pt x="0" y="1272"/>
                  </a:lnTo>
                  <a:lnTo>
                    <a:pt x="3" y="1247"/>
                  </a:lnTo>
                  <a:lnTo>
                    <a:pt x="8" y="1225"/>
                  </a:lnTo>
                  <a:lnTo>
                    <a:pt x="14" y="1206"/>
                  </a:lnTo>
                  <a:lnTo>
                    <a:pt x="23" y="1191"/>
                  </a:lnTo>
                  <a:lnTo>
                    <a:pt x="32" y="1180"/>
                  </a:lnTo>
                  <a:lnTo>
                    <a:pt x="43" y="1170"/>
                  </a:lnTo>
                  <a:lnTo>
                    <a:pt x="55" y="1164"/>
                  </a:lnTo>
                  <a:lnTo>
                    <a:pt x="68" y="1159"/>
                  </a:lnTo>
                  <a:lnTo>
                    <a:pt x="81" y="1157"/>
                  </a:lnTo>
                  <a:lnTo>
                    <a:pt x="95" y="1157"/>
                  </a:lnTo>
                  <a:lnTo>
                    <a:pt x="109" y="1157"/>
                  </a:lnTo>
                  <a:lnTo>
                    <a:pt x="90" y="1099"/>
                  </a:lnTo>
                  <a:lnTo>
                    <a:pt x="78" y="1042"/>
                  </a:lnTo>
                  <a:lnTo>
                    <a:pt x="66" y="978"/>
                  </a:lnTo>
                  <a:lnTo>
                    <a:pt x="59" y="914"/>
                  </a:lnTo>
                  <a:lnTo>
                    <a:pt x="55" y="853"/>
                  </a:lnTo>
                  <a:lnTo>
                    <a:pt x="56" y="792"/>
                  </a:lnTo>
                  <a:lnTo>
                    <a:pt x="64" y="733"/>
                  </a:lnTo>
                  <a:lnTo>
                    <a:pt x="75" y="674"/>
                  </a:lnTo>
                  <a:lnTo>
                    <a:pt x="94" y="610"/>
                  </a:lnTo>
                  <a:lnTo>
                    <a:pt x="118" y="549"/>
                  </a:lnTo>
                  <a:lnTo>
                    <a:pt x="145" y="492"/>
                  </a:lnTo>
                  <a:lnTo>
                    <a:pt x="177" y="438"/>
                  </a:lnTo>
                  <a:lnTo>
                    <a:pt x="212" y="388"/>
                  </a:lnTo>
                  <a:lnTo>
                    <a:pt x="251" y="342"/>
                  </a:lnTo>
                  <a:lnTo>
                    <a:pt x="291" y="299"/>
                  </a:lnTo>
                  <a:lnTo>
                    <a:pt x="335" y="253"/>
                  </a:lnTo>
                  <a:lnTo>
                    <a:pt x="385" y="211"/>
                  </a:lnTo>
                  <a:lnTo>
                    <a:pt x="436" y="171"/>
                  </a:lnTo>
                  <a:lnTo>
                    <a:pt x="489" y="135"/>
                  </a:lnTo>
                  <a:lnTo>
                    <a:pt x="533" y="106"/>
                  </a:lnTo>
                  <a:lnTo>
                    <a:pt x="581" y="80"/>
                  </a:lnTo>
                  <a:lnTo>
                    <a:pt x="631" y="56"/>
                  </a:lnTo>
                  <a:lnTo>
                    <a:pt x="682" y="37"/>
                  </a:lnTo>
                  <a:lnTo>
                    <a:pt x="738" y="20"/>
                  </a:lnTo>
                  <a:lnTo>
                    <a:pt x="796" y="9"/>
                  </a:lnTo>
                  <a:lnTo>
                    <a:pt x="857" y="3"/>
                  </a:lnTo>
                  <a:lnTo>
                    <a:pt x="9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8" name="Freeform 28"/>
            <p:cNvSpPr>
              <a:spLocks/>
            </p:cNvSpPr>
            <p:nvPr/>
          </p:nvSpPr>
          <p:spPr bwMode="auto">
            <a:xfrm>
              <a:off x="3256" y="2426"/>
              <a:ext cx="1151" cy="589"/>
            </a:xfrm>
            <a:custGeom>
              <a:avLst/>
              <a:gdLst>
                <a:gd name="T0" fmla="*/ 1441 w 3453"/>
                <a:gd name="T1" fmla="*/ 1028 h 1766"/>
                <a:gd name="T2" fmla="*/ 1565 w 3453"/>
                <a:gd name="T3" fmla="*/ 656 h 1766"/>
                <a:gd name="T4" fmla="*/ 1498 w 3453"/>
                <a:gd name="T5" fmla="*/ 501 h 1766"/>
                <a:gd name="T6" fmla="*/ 1494 w 3453"/>
                <a:gd name="T7" fmla="*/ 393 h 1766"/>
                <a:gd name="T8" fmla="*/ 1535 w 3453"/>
                <a:gd name="T9" fmla="*/ 324 h 1766"/>
                <a:gd name="T10" fmla="*/ 1600 w 3453"/>
                <a:gd name="T11" fmla="*/ 286 h 1766"/>
                <a:gd name="T12" fmla="*/ 1667 w 3453"/>
                <a:gd name="T13" fmla="*/ 268 h 1766"/>
                <a:gd name="T14" fmla="*/ 1716 w 3453"/>
                <a:gd name="T15" fmla="*/ 265 h 1766"/>
                <a:gd name="T16" fmla="*/ 1737 w 3453"/>
                <a:gd name="T17" fmla="*/ 265 h 1766"/>
                <a:gd name="T18" fmla="*/ 1786 w 3453"/>
                <a:gd name="T19" fmla="*/ 268 h 1766"/>
                <a:gd name="T20" fmla="*/ 1853 w 3453"/>
                <a:gd name="T21" fmla="*/ 286 h 1766"/>
                <a:gd name="T22" fmla="*/ 1918 w 3453"/>
                <a:gd name="T23" fmla="*/ 324 h 1766"/>
                <a:gd name="T24" fmla="*/ 1959 w 3453"/>
                <a:gd name="T25" fmla="*/ 393 h 1766"/>
                <a:gd name="T26" fmla="*/ 1955 w 3453"/>
                <a:gd name="T27" fmla="*/ 501 h 1766"/>
                <a:gd name="T28" fmla="*/ 1888 w 3453"/>
                <a:gd name="T29" fmla="*/ 656 h 1766"/>
                <a:gd name="T30" fmla="*/ 2012 w 3453"/>
                <a:gd name="T31" fmla="*/ 1028 h 1766"/>
                <a:gd name="T32" fmla="*/ 2342 w 3453"/>
                <a:gd name="T33" fmla="*/ 2 h 1766"/>
                <a:gd name="T34" fmla="*/ 2402 w 3453"/>
                <a:gd name="T35" fmla="*/ 41 h 1766"/>
                <a:gd name="T36" fmla="*/ 2529 w 3453"/>
                <a:gd name="T37" fmla="*/ 115 h 1766"/>
                <a:gd name="T38" fmla="*/ 2712 w 3453"/>
                <a:gd name="T39" fmla="*/ 207 h 1766"/>
                <a:gd name="T40" fmla="*/ 2936 w 3453"/>
                <a:gd name="T41" fmla="*/ 299 h 1766"/>
                <a:gd name="T42" fmla="*/ 3173 w 3453"/>
                <a:gd name="T43" fmla="*/ 373 h 1766"/>
                <a:gd name="T44" fmla="*/ 3321 w 3453"/>
                <a:gd name="T45" fmla="*/ 473 h 1766"/>
                <a:gd name="T46" fmla="*/ 3407 w 3453"/>
                <a:gd name="T47" fmla="*/ 619 h 1766"/>
                <a:gd name="T48" fmla="*/ 3446 w 3453"/>
                <a:gd name="T49" fmla="*/ 781 h 1766"/>
                <a:gd name="T50" fmla="*/ 3453 w 3453"/>
                <a:gd name="T51" fmla="*/ 932 h 1766"/>
                <a:gd name="T52" fmla="*/ 3450 w 3453"/>
                <a:gd name="T53" fmla="*/ 1013 h 1766"/>
                <a:gd name="T54" fmla="*/ 3441 w 3453"/>
                <a:gd name="T55" fmla="*/ 1117 h 1766"/>
                <a:gd name="T56" fmla="*/ 3426 w 3453"/>
                <a:gd name="T57" fmla="*/ 1263 h 1766"/>
                <a:gd name="T58" fmla="*/ 3410 w 3453"/>
                <a:gd name="T59" fmla="*/ 1357 h 1766"/>
                <a:gd name="T60" fmla="*/ 3345 w 3453"/>
                <a:gd name="T61" fmla="*/ 1396 h 1766"/>
                <a:gd name="T62" fmla="*/ 3194 w 3453"/>
                <a:gd name="T63" fmla="*/ 1469 h 1766"/>
                <a:gd name="T64" fmla="*/ 2965 w 3453"/>
                <a:gd name="T65" fmla="*/ 1561 h 1766"/>
                <a:gd name="T66" fmla="*/ 2661 w 3453"/>
                <a:gd name="T67" fmla="*/ 1652 h 1766"/>
                <a:gd name="T68" fmla="*/ 2286 w 3453"/>
                <a:gd name="T69" fmla="*/ 1727 h 1766"/>
                <a:gd name="T70" fmla="*/ 1846 w 3453"/>
                <a:gd name="T71" fmla="*/ 1764 h 1766"/>
                <a:gd name="T72" fmla="*/ 1377 w 3453"/>
                <a:gd name="T73" fmla="*/ 1750 h 1766"/>
                <a:gd name="T74" fmla="*/ 969 w 3453"/>
                <a:gd name="T75" fmla="*/ 1693 h 1766"/>
                <a:gd name="T76" fmla="*/ 629 w 3453"/>
                <a:gd name="T77" fmla="*/ 1607 h 1766"/>
                <a:gd name="T78" fmla="*/ 361 w 3453"/>
                <a:gd name="T79" fmla="*/ 1514 h 1766"/>
                <a:gd name="T80" fmla="*/ 172 w 3453"/>
                <a:gd name="T81" fmla="*/ 1429 h 1766"/>
                <a:gd name="T82" fmla="*/ 64 w 3453"/>
                <a:gd name="T83" fmla="*/ 1371 h 1766"/>
                <a:gd name="T84" fmla="*/ 35 w 3453"/>
                <a:gd name="T85" fmla="*/ 1329 h 1766"/>
                <a:gd name="T86" fmla="*/ 19 w 3453"/>
                <a:gd name="T87" fmla="*/ 1189 h 1766"/>
                <a:gd name="T88" fmla="*/ 6 w 3453"/>
                <a:gd name="T89" fmla="*/ 1055 h 1766"/>
                <a:gd name="T90" fmla="*/ 2 w 3453"/>
                <a:gd name="T91" fmla="*/ 997 h 1766"/>
                <a:gd name="T92" fmla="*/ 1 w 3453"/>
                <a:gd name="T93" fmla="*/ 859 h 1766"/>
                <a:gd name="T94" fmla="*/ 22 w 3453"/>
                <a:gd name="T95" fmla="*/ 698 h 1766"/>
                <a:gd name="T96" fmla="*/ 82 w 3453"/>
                <a:gd name="T97" fmla="*/ 542 h 1766"/>
                <a:gd name="T98" fmla="*/ 197 w 3453"/>
                <a:gd name="T99" fmla="*/ 416 h 1766"/>
                <a:gd name="T100" fmla="*/ 392 w 3453"/>
                <a:gd name="T101" fmla="*/ 340 h 1766"/>
                <a:gd name="T102" fmla="*/ 634 w 3453"/>
                <a:gd name="T103" fmla="*/ 255 h 1766"/>
                <a:gd name="T104" fmla="*/ 839 w 3453"/>
                <a:gd name="T105" fmla="*/ 160 h 1766"/>
                <a:gd name="T106" fmla="*/ 995 w 3453"/>
                <a:gd name="T107" fmla="*/ 74 h 1766"/>
                <a:gd name="T108" fmla="*/ 1091 w 3453"/>
                <a:gd name="T109" fmla="*/ 16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53" h="1766">
                  <a:moveTo>
                    <a:pt x="1113" y="0"/>
                  </a:moveTo>
                  <a:lnTo>
                    <a:pt x="1387" y="868"/>
                  </a:lnTo>
                  <a:lnTo>
                    <a:pt x="1440" y="1030"/>
                  </a:lnTo>
                  <a:lnTo>
                    <a:pt x="1441" y="1028"/>
                  </a:lnTo>
                  <a:lnTo>
                    <a:pt x="1486" y="1166"/>
                  </a:lnTo>
                  <a:lnTo>
                    <a:pt x="1630" y="756"/>
                  </a:lnTo>
                  <a:lnTo>
                    <a:pt x="1595" y="705"/>
                  </a:lnTo>
                  <a:lnTo>
                    <a:pt x="1565" y="656"/>
                  </a:lnTo>
                  <a:lnTo>
                    <a:pt x="1542" y="613"/>
                  </a:lnTo>
                  <a:lnTo>
                    <a:pt x="1523" y="572"/>
                  </a:lnTo>
                  <a:lnTo>
                    <a:pt x="1508" y="534"/>
                  </a:lnTo>
                  <a:lnTo>
                    <a:pt x="1498" y="501"/>
                  </a:lnTo>
                  <a:lnTo>
                    <a:pt x="1492" y="470"/>
                  </a:lnTo>
                  <a:lnTo>
                    <a:pt x="1489" y="441"/>
                  </a:lnTo>
                  <a:lnTo>
                    <a:pt x="1491" y="415"/>
                  </a:lnTo>
                  <a:lnTo>
                    <a:pt x="1494" y="393"/>
                  </a:lnTo>
                  <a:lnTo>
                    <a:pt x="1502" y="372"/>
                  </a:lnTo>
                  <a:lnTo>
                    <a:pt x="1512" y="354"/>
                  </a:lnTo>
                  <a:lnTo>
                    <a:pt x="1523" y="338"/>
                  </a:lnTo>
                  <a:lnTo>
                    <a:pt x="1535" y="324"/>
                  </a:lnTo>
                  <a:lnTo>
                    <a:pt x="1550" y="312"/>
                  </a:lnTo>
                  <a:lnTo>
                    <a:pt x="1567" y="301"/>
                  </a:lnTo>
                  <a:lnTo>
                    <a:pt x="1583" y="293"/>
                  </a:lnTo>
                  <a:lnTo>
                    <a:pt x="1600" y="286"/>
                  </a:lnTo>
                  <a:lnTo>
                    <a:pt x="1618" y="280"/>
                  </a:lnTo>
                  <a:lnTo>
                    <a:pt x="1635" y="275"/>
                  </a:lnTo>
                  <a:lnTo>
                    <a:pt x="1651" y="271"/>
                  </a:lnTo>
                  <a:lnTo>
                    <a:pt x="1667" y="268"/>
                  </a:lnTo>
                  <a:lnTo>
                    <a:pt x="1681" y="267"/>
                  </a:lnTo>
                  <a:lnTo>
                    <a:pt x="1695" y="266"/>
                  </a:lnTo>
                  <a:lnTo>
                    <a:pt x="1706" y="265"/>
                  </a:lnTo>
                  <a:lnTo>
                    <a:pt x="1716" y="265"/>
                  </a:lnTo>
                  <a:lnTo>
                    <a:pt x="1722" y="265"/>
                  </a:lnTo>
                  <a:lnTo>
                    <a:pt x="1726" y="265"/>
                  </a:lnTo>
                  <a:lnTo>
                    <a:pt x="1730" y="265"/>
                  </a:lnTo>
                  <a:lnTo>
                    <a:pt x="1737" y="265"/>
                  </a:lnTo>
                  <a:lnTo>
                    <a:pt x="1747" y="265"/>
                  </a:lnTo>
                  <a:lnTo>
                    <a:pt x="1758" y="266"/>
                  </a:lnTo>
                  <a:lnTo>
                    <a:pt x="1771" y="267"/>
                  </a:lnTo>
                  <a:lnTo>
                    <a:pt x="1786" y="268"/>
                  </a:lnTo>
                  <a:lnTo>
                    <a:pt x="1802" y="271"/>
                  </a:lnTo>
                  <a:lnTo>
                    <a:pt x="1818" y="275"/>
                  </a:lnTo>
                  <a:lnTo>
                    <a:pt x="1836" y="280"/>
                  </a:lnTo>
                  <a:lnTo>
                    <a:pt x="1853" y="286"/>
                  </a:lnTo>
                  <a:lnTo>
                    <a:pt x="1870" y="293"/>
                  </a:lnTo>
                  <a:lnTo>
                    <a:pt x="1887" y="301"/>
                  </a:lnTo>
                  <a:lnTo>
                    <a:pt x="1903" y="312"/>
                  </a:lnTo>
                  <a:lnTo>
                    <a:pt x="1918" y="324"/>
                  </a:lnTo>
                  <a:lnTo>
                    <a:pt x="1930" y="338"/>
                  </a:lnTo>
                  <a:lnTo>
                    <a:pt x="1941" y="354"/>
                  </a:lnTo>
                  <a:lnTo>
                    <a:pt x="1951" y="372"/>
                  </a:lnTo>
                  <a:lnTo>
                    <a:pt x="1959" y="393"/>
                  </a:lnTo>
                  <a:lnTo>
                    <a:pt x="1963" y="415"/>
                  </a:lnTo>
                  <a:lnTo>
                    <a:pt x="1964" y="441"/>
                  </a:lnTo>
                  <a:lnTo>
                    <a:pt x="1961" y="470"/>
                  </a:lnTo>
                  <a:lnTo>
                    <a:pt x="1955" y="501"/>
                  </a:lnTo>
                  <a:lnTo>
                    <a:pt x="1945" y="534"/>
                  </a:lnTo>
                  <a:lnTo>
                    <a:pt x="1930" y="572"/>
                  </a:lnTo>
                  <a:lnTo>
                    <a:pt x="1912" y="613"/>
                  </a:lnTo>
                  <a:lnTo>
                    <a:pt x="1888" y="656"/>
                  </a:lnTo>
                  <a:lnTo>
                    <a:pt x="1858" y="705"/>
                  </a:lnTo>
                  <a:lnTo>
                    <a:pt x="1823" y="756"/>
                  </a:lnTo>
                  <a:lnTo>
                    <a:pt x="1968" y="1166"/>
                  </a:lnTo>
                  <a:lnTo>
                    <a:pt x="2012" y="1028"/>
                  </a:lnTo>
                  <a:lnTo>
                    <a:pt x="2014" y="1030"/>
                  </a:lnTo>
                  <a:lnTo>
                    <a:pt x="2066" y="868"/>
                  </a:lnTo>
                  <a:lnTo>
                    <a:pt x="2340" y="0"/>
                  </a:lnTo>
                  <a:lnTo>
                    <a:pt x="2342" y="2"/>
                  </a:lnTo>
                  <a:lnTo>
                    <a:pt x="2350" y="7"/>
                  </a:lnTo>
                  <a:lnTo>
                    <a:pt x="2362" y="16"/>
                  </a:lnTo>
                  <a:lnTo>
                    <a:pt x="2380" y="27"/>
                  </a:lnTo>
                  <a:lnTo>
                    <a:pt x="2402" y="41"/>
                  </a:lnTo>
                  <a:lnTo>
                    <a:pt x="2427" y="56"/>
                  </a:lnTo>
                  <a:lnTo>
                    <a:pt x="2458" y="74"/>
                  </a:lnTo>
                  <a:lnTo>
                    <a:pt x="2492" y="94"/>
                  </a:lnTo>
                  <a:lnTo>
                    <a:pt x="2529" y="115"/>
                  </a:lnTo>
                  <a:lnTo>
                    <a:pt x="2570" y="138"/>
                  </a:lnTo>
                  <a:lnTo>
                    <a:pt x="2614" y="160"/>
                  </a:lnTo>
                  <a:lnTo>
                    <a:pt x="2661" y="184"/>
                  </a:lnTo>
                  <a:lnTo>
                    <a:pt x="2712" y="207"/>
                  </a:lnTo>
                  <a:lnTo>
                    <a:pt x="2765" y="231"/>
                  </a:lnTo>
                  <a:lnTo>
                    <a:pt x="2819" y="255"/>
                  </a:lnTo>
                  <a:lnTo>
                    <a:pt x="2877" y="278"/>
                  </a:lnTo>
                  <a:lnTo>
                    <a:pt x="2936" y="299"/>
                  </a:lnTo>
                  <a:lnTo>
                    <a:pt x="2997" y="321"/>
                  </a:lnTo>
                  <a:lnTo>
                    <a:pt x="3061" y="340"/>
                  </a:lnTo>
                  <a:lnTo>
                    <a:pt x="3125" y="358"/>
                  </a:lnTo>
                  <a:lnTo>
                    <a:pt x="3173" y="373"/>
                  </a:lnTo>
                  <a:lnTo>
                    <a:pt x="3217" y="393"/>
                  </a:lnTo>
                  <a:lnTo>
                    <a:pt x="3257" y="416"/>
                  </a:lnTo>
                  <a:lnTo>
                    <a:pt x="3291" y="444"/>
                  </a:lnTo>
                  <a:lnTo>
                    <a:pt x="3321" y="473"/>
                  </a:lnTo>
                  <a:lnTo>
                    <a:pt x="3347" y="507"/>
                  </a:lnTo>
                  <a:lnTo>
                    <a:pt x="3371" y="543"/>
                  </a:lnTo>
                  <a:lnTo>
                    <a:pt x="3391" y="580"/>
                  </a:lnTo>
                  <a:lnTo>
                    <a:pt x="3407" y="619"/>
                  </a:lnTo>
                  <a:lnTo>
                    <a:pt x="3421" y="659"/>
                  </a:lnTo>
                  <a:lnTo>
                    <a:pt x="3431" y="700"/>
                  </a:lnTo>
                  <a:lnTo>
                    <a:pt x="3440" y="739"/>
                  </a:lnTo>
                  <a:lnTo>
                    <a:pt x="3446" y="781"/>
                  </a:lnTo>
                  <a:lnTo>
                    <a:pt x="3450" y="820"/>
                  </a:lnTo>
                  <a:lnTo>
                    <a:pt x="3452" y="859"/>
                  </a:lnTo>
                  <a:lnTo>
                    <a:pt x="3453" y="897"/>
                  </a:lnTo>
                  <a:lnTo>
                    <a:pt x="3453" y="932"/>
                  </a:lnTo>
                  <a:lnTo>
                    <a:pt x="3452" y="966"/>
                  </a:lnTo>
                  <a:lnTo>
                    <a:pt x="3451" y="997"/>
                  </a:lnTo>
                  <a:lnTo>
                    <a:pt x="3451" y="1001"/>
                  </a:lnTo>
                  <a:lnTo>
                    <a:pt x="3450" y="1013"/>
                  </a:lnTo>
                  <a:lnTo>
                    <a:pt x="3448" y="1032"/>
                  </a:lnTo>
                  <a:lnTo>
                    <a:pt x="3446" y="1055"/>
                  </a:lnTo>
                  <a:lnTo>
                    <a:pt x="3443" y="1085"/>
                  </a:lnTo>
                  <a:lnTo>
                    <a:pt x="3441" y="1117"/>
                  </a:lnTo>
                  <a:lnTo>
                    <a:pt x="3437" y="1152"/>
                  </a:lnTo>
                  <a:lnTo>
                    <a:pt x="3433" y="1189"/>
                  </a:lnTo>
                  <a:lnTo>
                    <a:pt x="3430" y="1226"/>
                  </a:lnTo>
                  <a:lnTo>
                    <a:pt x="3426" y="1263"/>
                  </a:lnTo>
                  <a:lnTo>
                    <a:pt x="3422" y="1296"/>
                  </a:lnTo>
                  <a:lnTo>
                    <a:pt x="3417" y="1329"/>
                  </a:lnTo>
                  <a:lnTo>
                    <a:pt x="3413" y="1356"/>
                  </a:lnTo>
                  <a:lnTo>
                    <a:pt x="3410" y="1357"/>
                  </a:lnTo>
                  <a:lnTo>
                    <a:pt x="3402" y="1364"/>
                  </a:lnTo>
                  <a:lnTo>
                    <a:pt x="3389" y="1371"/>
                  </a:lnTo>
                  <a:lnTo>
                    <a:pt x="3369" y="1382"/>
                  </a:lnTo>
                  <a:lnTo>
                    <a:pt x="3345" y="1396"/>
                  </a:lnTo>
                  <a:lnTo>
                    <a:pt x="3315" y="1412"/>
                  </a:lnTo>
                  <a:lnTo>
                    <a:pt x="3280" y="1429"/>
                  </a:lnTo>
                  <a:lnTo>
                    <a:pt x="3240" y="1448"/>
                  </a:lnTo>
                  <a:lnTo>
                    <a:pt x="3194" y="1469"/>
                  </a:lnTo>
                  <a:lnTo>
                    <a:pt x="3144" y="1492"/>
                  </a:lnTo>
                  <a:lnTo>
                    <a:pt x="3090" y="1514"/>
                  </a:lnTo>
                  <a:lnTo>
                    <a:pt x="3030" y="1538"/>
                  </a:lnTo>
                  <a:lnTo>
                    <a:pt x="2965" y="1561"/>
                  </a:lnTo>
                  <a:lnTo>
                    <a:pt x="2897" y="1585"/>
                  </a:lnTo>
                  <a:lnTo>
                    <a:pt x="2823" y="1608"/>
                  </a:lnTo>
                  <a:lnTo>
                    <a:pt x="2745" y="1631"/>
                  </a:lnTo>
                  <a:lnTo>
                    <a:pt x="2661" y="1652"/>
                  </a:lnTo>
                  <a:lnTo>
                    <a:pt x="2574" y="1673"/>
                  </a:lnTo>
                  <a:lnTo>
                    <a:pt x="2482" y="1693"/>
                  </a:lnTo>
                  <a:lnTo>
                    <a:pt x="2386" y="1710"/>
                  </a:lnTo>
                  <a:lnTo>
                    <a:pt x="2286" y="1727"/>
                  </a:lnTo>
                  <a:lnTo>
                    <a:pt x="2182" y="1740"/>
                  </a:lnTo>
                  <a:lnTo>
                    <a:pt x="2075" y="1750"/>
                  </a:lnTo>
                  <a:lnTo>
                    <a:pt x="1961" y="1759"/>
                  </a:lnTo>
                  <a:lnTo>
                    <a:pt x="1846" y="1764"/>
                  </a:lnTo>
                  <a:lnTo>
                    <a:pt x="1726" y="1766"/>
                  </a:lnTo>
                  <a:lnTo>
                    <a:pt x="1605" y="1764"/>
                  </a:lnTo>
                  <a:lnTo>
                    <a:pt x="1489" y="1759"/>
                  </a:lnTo>
                  <a:lnTo>
                    <a:pt x="1377" y="1750"/>
                  </a:lnTo>
                  <a:lnTo>
                    <a:pt x="1269" y="1739"/>
                  </a:lnTo>
                  <a:lnTo>
                    <a:pt x="1164" y="1725"/>
                  </a:lnTo>
                  <a:lnTo>
                    <a:pt x="1065" y="1710"/>
                  </a:lnTo>
                  <a:lnTo>
                    <a:pt x="969" y="1693"/>
                  </a:lnTo>
                  <a:lnTo>
                    <a:pt x="878" y="1673"/>
                  </a:lnTo>
                  <a:lnTo>
                    <a:pt x="791" y="1652"/>
                  </a:lnTo>
                  <a:lnTo>
                    <a:pt x="707" y="1631"/>
                  </a:lnTo>
                  <a:lnTo>
                    <a:pt x="629" y="1607"/>
                  </a:lnTo>
                  <a:lnTo>
                    <a:pt x="555" y="1584"/>
                  </a:lnTo>
                  <a:lnTo>
                    <a:pt x="486" y="1561"/>
                  </a:lnTo>
                  <a:lnTo>
                    <a:pt x="421" y="1538"/>
                  </a:lnTo>
                  <a:lnTo>
                    <a:pt x="361" y="1514"/>
                  </a:lnTo>
                  <a:lnTo>
                    <a:pt x="306" y="1492"/>
                  </a:lnTo>
                  <a:lnTo>
                    <a:pt x="257" y="1469"/>
                  </a:lnTo>
                  <a:lnTo>
                    <a:pt x="212" y="1448"/>
                  </a:lnTo>
                  <a:lnTo>
                    <a:pt x="172" y="1429"/>
                  </a:lnTo>
                  <a:lnTo>
                    <a:pt x="137" y="1411"/>
                  </a:lnTo>
                  <a:lnTo>
                    <a:pt x="107" y="1396"/>
                  </a:lnTo>
                  <a:lnTo>
                    <a:pt x="82" y="1382"/>
                  </a:lnTo>
                  <a:lnTo>
                    <a:pt x="64" y="1371"/>
                  </a:lnTo>
                  <a:lnTo>
                    <a:pt x="50" y="1362"/>
                  </a:lnTo>
                  <a:lnTo>
                    <a:pt x="41" y="1357"/>
                  </a:lnTo>
                  <a:lnTo>
                    <a:pt x="39" y="1356"/>
                  </a:lnTo>
                  <a:lnTo>
                    <a:pt x="35" y="1329"/>
                  </a:lnTo>
                  <a:lnTo>
                    <a:pt x="30" y="1296"/>
                  </a:lnTo>
                  <a:lnTo>
                    <a:pt x="26" y="1263"/>
                  </a:lnTo>
                  <a:lnTo>
                    <a:pt x="22" y="1226"/>
                  </a:lnTo>
                  <a:lnTo>
                    <a:pt x="19" y="1189"/>
                  </a:lnTo>
                  <a:lnTo>
                    <a:pt x="15" y="1152"/>
                  </a:lnTo>
                  <a:lnTo>
                    <a:pt x="11" y="1117"/>
                  </a:lnTo>
                  <a:lnTo>
                    <a:pt x="9" y="1085"/>
                  </a:lnTo>
                  <a:lnTo>
                    <a:pt x="6" y="1055"/>
                  </a:lnTo>
                  <a:lnTo>
                    <a:pt x="5" y="1032"/>
                  </a:lnTo>
                  <a:lnTo>
                    <a:pt x="4" y="1013"/>
                  </a:lnTo>
                  <a:lnTo>
                    <a:pt x="2" y="1001"/>
                  </a:lnTo>
                  <a:lnTo>
                    <a:pt x="2" y="997"/>
                  </a:lnTo>
                  <a:lnTo>
                    <a:pt x="1" y="966"/>
                  </a:lnTo>
                  <a:lnTo>
                    <a:pt x="0" y="932"/>
                  </a:lnTo>
                  <a:lnTo>
                    <a:pt x="0" y="896"/>
                  </a:lnTo>
                  <a:lnTo>
                    <a:pt x="1" y="859"/>
                  </a:lnTo>
                  <a:lnTo>
                    <a:pt x="4" y="820"/>
                  </a:lnTo>
                  <a:lnTo>
                    <a:pt x="7" y="781"/>
                  </a:lnTo>
                  <a:lnTo>
                    <a:pt x="14" y="739"/>
                  </a:lnTo>
                  <a:lnTo>
                    <a:pt x="22" y="698"/>
                  </a:lnTo>
                  <a:lnTo>
                    <a:pt x="32" y="659"/>
                  </a:lnTo>
                  <a:lnTo>
                    <a:pt x="46" y="618"/>
                  </a:lnTo>
                  <a:lnTo>
                    <a:pt x="62" y="579"/>
                  </a:lnTo>
                  <a:lnTo>
                    <a:pt x="82" y="542"/>
                  </a:lnTo>
                  <a:lnTo>
                    <a:pt x="106" y="507"/>
                  </a:lnTo>
                  <a:lnTo>
                    <a:pt x="132" y="473"/>
                  </a:lnTo>
                  <a:lnTo>
                    <a:pt x="162" y="444"/>
                  </a:lnTo>
                  <a:lnTo>
                    <a:pt x="197" y="416"/>
                  </a:lnTo>
                  <a:lnTo>
                    <a:pt x="237" y="393"/>
                  </a:lnTo>
                  <a:lnTo>
                    <a:pt x="280" y="373"/>
                  </a:lnTo>
                  <a:lnTo>
                    <a:pt x="328" y="358"/>
                  </a:lnTo>
                  <a:lnTo>
                    <a:pt x="392" y="340"/>
                  </a:lnTo>
                  <a:lnTo>
                    <a:pt x="456" y="321"/>
                  </a:lnTo>
                  <a:lnTo>
                    <a:pt x="517" y="299"/>
                  </a:lnTo>
                  <a:lnTo>
                    <a:pt x="577" y="278"/>
                  </a:lnTo>
                  <a:lnTo>
                    <a:pt x="634" y="255"/>
                  </a:lnTo>
                  <a:lnTo>
                    <a:pt x="689" y="231"/>
                  </a:lnTo>
                  <a:lnTo>
                    <a:pt x="741" y="207"/>
                  </a:lnTo>
                  <a:lnTo>
                    <a:pt x="792" y="184"/>
                  </a:lnTo>
                  <a:lnTo>
                    <a:pt x="839" y="160"/>
                  </a:lnTo>
                  <a:lnTo>
                    <a:pt x="883" y="138"/>
                  </a:lnTo>
                  <a:lnTo>
                    <a:pt x="924" y="115"/>
                  </a:lnTo>
                  <a:lnTo>
                    <a:pt x="961" y="94"/>
                  </a:lnTo>
                  <a:lnTo>
                    <a:pt x="995" y="74"/>
                  </a:lnTo>
                  <a:lnTo>
                    <a:pt x="1026" y="56"/>
                  </a:lnTo>
                  <a:lnTo>
                    <a:pt x="1051" y="41"/>
                  </a:lnTo>
                  <a:lnTo>
                    <a:pt x="1073" y="27"/>
                  </a:lnTo>
                  <a:lnTo>
                    <a:pt x="1091" y="16"/>
                  </a:lnTo>
                  <a:lnTo>
                    <a:pt x="1103" y="7"/>
                  </a:lnTo>
                  <a:lnTo>
                    <a:pt x="1111" y="2"/>
                  </a:lnTo>
                  <a:lnTo>
                    <a:pt x="1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25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8844420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26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088501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27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332583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28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576664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29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820745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0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064827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1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308908" y="455796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2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8844420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3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088501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4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332583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5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576664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6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9820745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7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064827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8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308908" y="408213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39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552993" y="4091440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11460388" y="4305349"/>
            <a:ext cx="585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197E4"/>
                </a:solidFill>
                <a:latin typeface="Montserrat" pitchFamily="2" charset="-52"/>
              </a:rPr>
              <a:t>x100</a:t>
            </a:r>
            <a:endParaRPr lang="ru-RU" sz="1600" dirty="0">
              <a:solidFill>
                <a:srgbClr val="2197E4"/>
              </a:solidFill>
              <a:latin typeface="Montserrat" pitchFamily="2" charset="-52"/>
            </a:endParaRPr>
          </a:p>
        </p:txBody>
      </p:sp>
      <p:pic>
        <p:nvPicPr>
          <p:cNvPr id="141" name="Рисунок 1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63" y="2310441"/>
            <a:ext cx="1032116" cy="687207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7CFBE433-007E-4257-9F9D-958B5F649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3537" y="2520127"/>
            <a:ext cx="1779827" cy="469676"/>
          </a:xfrm>
          <a:prstGeom prst="rect">
            <a:avLst/>
          </a:prstGeom>
        </p:spPr>
      </p:pic>
      <p:sp>
        <p:nvSpPr>
          <p:cNvPr id="143" name="Прямоугольник 142"/>
          <p:cNvSpPr/>
          <p:nvPr/>
        </p:nvSpPr>
        <p:spPr>
          <a:xfrm>
            <a:off x="8712482" y="3090119"/>
            <a:ext cx="2856229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schemeClr val="bg1"/>
                </a:solidFill>
                <a:latin typeface="Roboto Medium"/>
              </a:rPr>
              <a:t>Победы клиентов на престижных конкурсах в области процессного управления и</a:t>
            </a:r>
            <a:r>
              <a:rPr lang="en-US" sz="1067" dirty="0">
                <a:solidFill>
                  <a:schemeClr val="bg1"/>
                </a:solidFill>
                <a:latin typeface="Roboto Medium"/>
              </a:rPr>
              <a:t> </a:t>
            </a:r>
            <a:r>
              <a:rPr lang="ru-RU" sz="1067" dirty="0">
                <a:solidFill>
                  <a:schemeClr val="bg1"/>
                </a:solidFill>
                <a:latin typeface="Roboto Medium"/>
              </a:rPr>
              <a:t>организационного развития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108276" y="5199557"/>
            <a:ext cx="2026398" cy="634858"/>
            <a:chOff x="4566918" y="3899661"/>
            <a:chExt cx="1519799" cy="476143"/>
          </a:xfrm>
        </p:grpSpPr>
        <p:grpSp>
          <p:nvGrpSpPr>
            <p:cNvPr id="49" name="Group 225"/>
            <p:cNvGrpSpPr/>
            <p:nvPr/>
          </p:nvGrpSpPr>
          <p:grpSpPr>
            <a:xfrm flipH="1">
              <a:off x="4566918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50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51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52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53" name="Group 225"/>
            <p:cNvGrpSpPr/>
            <p:nvPr/>
          </p:nvGrpSpPr>
          <p:grpSpPr>
            <a:xfrm flipH="1">
              <a:off x="4899912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54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55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56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57" name="Group 225"/>
            <p:cNvGrpSpPr/>
            <p:nvPr/>
          </p:nvGrpSpPr>
          <p:grpSpPr>
            <a:xfrm flipH="1">
              <a:off x="5232906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58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59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60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61" name="Group 225"/>
            <p:cNvGrpSpPr/>
            <p:nvPr/>
          </p:nvGrpSpPr>
          <p:grpSpPr>
            <a:xfrm flipH="1">
              <a:off x="5565900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62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63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64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65" name="Group 225"/>
            <p:cNvGrpSpPr/>
            <p:nvPr/>
          </p:nvGrpSpPr>
          <p:grpSpPr>
            <a:xfrm flipH="1">
              <a:off x="5898894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66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67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68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05" name="Group 225"/>
            <p:cNvGrpSpPr/>
            <p:nvPr/>
          </p:nvGrpSpPr>
          <p:grpSpPr>
            <a:xfrm flipH="1">
              <a:off x="4566918" y="418922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106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07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08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09" name="Group 225"/>
            <p:cNvGrpSpPr/>
            <p:nvPr/>
          </p:nvGrpSpPr>
          <p:grpSpPr>
            <a:xfrm flipH="1">
              <a:off x="4899912" y="418922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110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11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12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3" name="Group 225"/>
            <p:cNvGrpSpPr/>
            <p:nvPr/>
          </p:nvGrpSpPr>
          <p:grpSpPr>
            <a:xfrm flipH="1">
              <a:off x="5232906" y="418922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114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15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16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7" name="Group 225"/>
            <p:cNvGrpSpPr/>
            <p:nvPr/>
          </p:nvGrpSpPr>
          <p:grpSpPr>
            <a:xfrm flipH="1">
              <a:off x="5565900" y="418922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118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19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solidFill>
                <a:srgbClr val="2197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1"/>
                <a:endParaRPr lang="en-US" sz="2400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96" name="Прямоугольник 95"/>
          <p:cNvSpPr/>
          <p:nvPr/>
        </p:nvSpPr>
        <p:spPr>
          <a:xfrm>
            <a:off x="595235" y="520701"/>
            <a:ext cx="8501838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endParaRPr lang="ru-RU" sz="2667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75196" y="1459491"/>
            <a:ext cx="8849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449251" algn="l"/>
              </a:tabLst>
            </a:pPr>
            <a:r>
              <a:rPr lang="ru-RU" sz="1600" dirty="0">
                <a:solidFill>
                  <a:schemeClr val="bg1"/>
                </a:solidFill>
                <a:latin typeface="Roboto Medium"/>
                <a:ea typeface="Microsoft YaHei UI" panose="020B0503020204020204" pitchFamily="34" charset="-122"/>
              </a:rPr>
              <a:t>Лидер российского рынка систем бизнес-моделирования</a:t>
            </a:r>
          </a:p>
        </p:txBody>
      </p:sp>
      <p:sp>
        <p:nvSpPr>
          <p:cNvPr id="85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562868" y="4552704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86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799076" y="4100605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88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10811184" y="4563473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89" name="Round Same Side Corner Rectangle 8">
            <a:extLst>
              <a:ext uri="{FF2B5EF4-FFF2-40B4-BE49-F238E27FC236}">
                <a16:creationId xmlns:a16="http://schemas.microsoft.com/office/drawing/2014/main" id="{08AD8E19-E9BD-4444-962C-6182FB2B4045}"/>
              </a:ext>
            </a:extLst>
          </p:cNvPr>
          <p:cNvSpPr/>
          <p:nvPr/>
        </p:nvSpPr>
        <p:spPr>
          <a:xfrm flipH="1">
            <a:off x="11044880" y="4109189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90" name="Round Same Side Corner Rectangle 8">
            <a:extLst>
              <a:ext uri="{FF2B5EF4-FFF2-40B4-BE49-F238E27FC236}">
                <a16:creationId xmlns:a16="http://schemas.microsoft.com/office/drawing/2014/main" id="{DF9121AF-A632-46AB-9497-9B250C27E58E}"/>
              </a:ext>
            </a:extLst>
          </p:cNvPr>
          <p:cNvSpPr/>
          <p:nvPr/>
        </p:nvSpPr>
        <p:spPr>
          <a:xfrm flipH="1">
            <a:off x="11056988" y="4572057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pic>
        <p:nvPicPr>
          <p:cNvPr id="92" name="Рисунок 91">
            <a:hlinkClick r:id="rId7"/>
            <a:extLst>
              <a:ext uri="{FF2B5EF4-FFF2-40B4-BE49-F238E27FC236}">
                <a16:creationId xmlns:a16="http://schemas.microsoft.com/office/drawing/2014/main" id="{5F9D9158-5DD5-4C88-88C7-120A37ED15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49" y="1594224"/>
            <a:ext cx="2848908" cy="389851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A09E32C-E4D6-408D-9EE2-B6D7B3CE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Экосистема. </a:t>
            </a:r>
            <a:r>
              <a:rPr lang="en-US" sz="2700" dirty="0"/>
              <a:t>Business Studio </a:t>
            </a:r>
            <a:r>
              <a:rPr lang="ru-RU" sz="2700" dirty="0"/>
              <a:t>сегодня</a:t>
            </a:r>
            <a:br>
              <a:rPr lang="ru-RU" dirty="0"/>
            </a:br>
            <a:endParaRPr lang="ru-RU" dirty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D8FE9F04-B9AC-435D-ACA4-9F5EF6DE52AD}"/>
              </a:ext>
            </a:extLst>
          </p:cNvPr>
          <p:cNvSpPr/>
          <p:nvPr/>
        </p:nvSpPr>
        <p:spPr>
          <a:xfrm>
            <a:off x="7776978" y="5576060"/>
            <a:ext cx="4812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197E4"/>
                </a:solidFill>
                <a:latin typeface="Montserrat" pitchFamily="2" charset="-52"/>
              </a:rPr>
              <a:t>x</a:t>
            </a:r>
            <a:r>
              <a:rPr lang="ru-RU" sz="1600" dirty="0">
                <a:solidFill>
                  <a:srgbClr val="2197E4"/>
                </a:solidFill>
                <a:latin typeface="Montserrat" pitchFamily="2" charset="-52"/>
              </a:rPr>
              <a:t>2</a:t>
            </a:r>
            <a:r>
              <a:rPr lang="en-US" sz="1600" dirty="0">
                <a:solidFill>
                  <a:srgbClr val="2197E4"/>
                </a:solidFill>
                <a:latin typeface="Montserrat" pitchFamily="2" charset="-52"/>
              </a:rPr>
              <a:t>0</a:t>
            </a:r>
            <a:endParaRPr lang="ru-RU" sz="1600" dirty="0">
              <a:solidFill>
                <a:srgbClr val="2197E4"/>
              </a:solidFill>
              <a:latin typeface="Montserrat" pitchFamily="2" charset="-52"/>
            </a:endParaRPr>
          </a:p>
        </p:txBody>
      </p:sp>
      <p:sp>
        <p:nvSpPr>
          <p:cNvPr id="87" name="Round Same Side Corner Rectangle 8">
            <a:extLst>
              <a:ext uri="{FF2B5EF4-FFF2-40B4-BE49-F238E27FC236}">
                <a16:creationId xmlns:a16="http://schemas.microsoft.com/office/drawing/2014/main" id="{1A17DDD4-E297-44EE-AF6A-B70AA3D99ECC}"/>
              </a:ext>
            </a:extLst>
          </p:cNvPr>
          <p:cNvSpPr/>
          <p:nvPr/>
        </p:nvSpPr>
        <p:spPr>
          <a:xfrm flipH="1">
            <a:off x="11263451" y="4120871"/>
            <a:ext cx="129278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  <p:sp>
        <p:nvSpPr>
          <p:cNvPr id="93" name="Round Same Side Corner Rectangle 8">
            <a:extLst>
              <a:ext uri="{FF2B5EF4-FFF2-40B4-BE49-F238E27FC236}">
                <a16:creationId xmlns:a16="http://schemas.microsoft.com/office/drawing/2014/main" id="{8AA9FCA9-5D92-4DEA-9201-95F79BDEC934}"/>
              </a:ext>
            </a:extLst>
          </p:cNvPr>
          <p:cNvSpPr/>
          <p:nvPr/>
        </p:nvSpPr>
        <p:spPr>
          <a:xfrm flipH="1">
            <a:off x="11280650" y="4572057"/>
            <a:ext cx="129279" cy="340488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19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Montserrat" pitchFamily="2" charset="-5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52290-0325-4AEF-91DD-B440D6D2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222446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Развитие методологии. </a:t>
            </a:r>
            <a:br>
              <a:rPr lang="ru-RU" dirty="0"/>
            </a:br>
            <a:r>
              <a:rPr lang="ru-RU" dirty="0"/>
              <a:t>Вебинары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E2D1D29-9520-470E-8EF3-B7165299DB00}"/>
              </a:ext>
            </a:extLst>
          </p:cNvPr>
          <p:cNvSpPr/>
          <p:nvPr/>
        </p:nvSpPr>
        <p:spPr>
          <a:xfrm>
            <a:off x="489611" y="1285875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2"/>
              </a:rPr>
              <a:t>Методика выполнения проекта анализа и оптимизации кросс-функционального бизнес-процесса</a:t>
            </a:r>
            <a:endParaRPr lang="ru-RU" sz="16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EED3EB9-F351-49CD-B597-E437A6D724D1}"/>
              </a:ext>
            </a:extLst>
          </p:cNvPr>
          <p:cNvSpPr/>
          <p:nvPr/>
        </p:nvSpPr>
        <p:spPr>
          <a:xfrm>
            <a:off x="4296000" y="1285875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3"/>
              </a:rPr>
              <a:t>Легкий старт в Business Studio. Новые инструменты для руководителей и аналитиков</a:t>
            </a:r>
            <a:endParaRPr lang="ru-RU" sz="16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0C6BB32-42C5-45A2-926F-A80CB262C304}"/>
              </a:ext>
            </a:extLst>
          </p:cNvPr>
          <p:cNvSpPr/>
          <p:nvPr/>
        </p:nvSpPr>
        <p:spPr>
          <a:xfrm>
            <a:off x="8102389" y="1285875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4"/>
              </a:rPr>
              <a:t>Внедрение системы управления бизнес‑процессами в Business Studio: организационные и методические вопросы</a:t>
            </a:r>
            <a:endParaRPr lang="ru-RU" sz="16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08385D2-4FCD-4408-B8E7-4F4645B58B52}"/>
              </a:ext>
            </a:extLst>
          </p:cNvPr>
          <p:cNvSpPr/>
          <p:nvPr/>
        </p:nvSpPr>
        <p:spPr>
          <a:xfrm>
            <a:off x="489611" y="2864035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5"/>
              </a:rPr>
              <a:t>Онлайн-экскурсия в крупнейшую Библиотеку регламентов и моделей бизнес-процессов</a:t>
            </a:r>
            <a:endParaRPr lang="ru-RU" sz="1600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370A382-A442-47CC-9653-8C368A945D98}"/>
              </a:ext>
            </a:extLst>
          </p:cNvPr>
          <p:cNvSpPr/>
          <p:nvPr/>
        </p:nvSpPr>
        <p:spPr>
          <a:xfrm>
            <a:off x="4296000" y="2864035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6"/>
              </a:rPr>
              <a:t>Объектно-ориентированное моделирование бизнес-процессов: просто о сложном</a:t>
            </a:r>
            <a:endParaRPr lang="ru-RU" sz="16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921FFBD-322F-4939-86A5-32B780AB3BFF}"/>
              </a:ext>
            </a:extLst>
          </p:cNvPr>
          <p:cNvSpPr/>
          <p:nvPr/>
        </p:nvSpPr>
        <p:spPr>
          <a:xfrm>
            <a:off x="8102389" y="2864035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7"/>
              </a:rPr>
              <a:t>Автоматическая генерация Паспорта процесса в Business Studio 6 с использованием подхода </a:t>
            </a:r>
            <a:r>
              <a:rPr lang="ru-RU" sz="1600" dirty="0" err="1">
                <a:hlinkClick r:id="rId7"/>
              </a:rPr>
              <a:t>No-Code</a:t>
            </a:r>
            <a:endParaRPr lang="ru-RU" sz="16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4FC210D-3572-4216-A2D8-CDEDB0B5BC1B}"/>
              </a:ext>
            </a:extLst>
          </p:cNvPr>
          <p:cNvSpPr/>
          <p:nvPr/>
        </p:nvSpPr>
        <p:spPr>
          <a:xfrm>
            <a:off x="489611" y="4473760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8"/>
              </a:rPr>
              <a:t>Business Studio как платформа для системного развития бизнес-процессов</a:t>
            </a:r>
            <a:endParaRPr lang="ru-RU" sz="160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A38AFC6-3F42-4BA4-99CF-8BD50F142F2F}"/>
              </a:ext>
            </a:extLst>
          </p:cNvPr>
          <p:cNvSpPr/>
          <p:nvPr/>
        </p:nvSpPr>
        <p:spPr>
          <a:xfrm>
            <a:off x="4296000" y="4442195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9"/>
              </a:rPr>
              <a:t>Новые стратегии, регламенты и бизнес-модели для развития организаций</a:t>
            </a:r>
            <a:endParaRPr lang="ru-RU" sz="160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6010612-D14A-4E7D-B5B0-8F66C50E88BB}"/>
              </a:ext>
            </a:extLst>
          </p:cNvPr>
          <p:cNvSpPr/>
          <p:nvPr/>
        </p:nvSpPr>
        <p:spPr>
          <a:xfrm>
            <a:off x="8102389" y="4473760"/>
            <a:ext cx="3600000" cy="1459346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hlinkClick r:id="rId10"/>
              </a:rPr>
              <a:t>Стратегические карты, KPI и </a:t>
            </a:r>
            <a:r>
              <a:rPr lang="ru-RU" sz="1600" dirty="0" err="1">
                <a:hlinkClick r:id="rId10"/>
              </a:rPr>
              <a:t>дашборды</a:t>
            </a:r>
            <a:r>
              <a:rPr lang="ru-RU" sz="1600" dirty="0">
                <a:hlinkClick r:id="rId10"/>
              </a:rPr>
              <a:t>: настройка и мониторинг показателей в Business Studio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9815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2EB08-C9A2-44D4-A2B3-C5093B0B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37" y="218282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Развитие методологии. </a:t>
            </a:r>
            <a:br>
              <a:rPr lang="ru-RU" dirty="0"/>
            </a:br>
            <a:r>
              <a:rPr lang="ru-RU" dirty="0"/>
              <a:t>Конкурс «Лучшая практика организационного развития»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C8A284-8978-4968-9D45-99FD6F085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62" y="1273441"/>
            <a:ext cx="11371545" cy="5059091"/>
          </a:xfrm>
        </p:spPr>
        <p:txBody>
          <a:bodyPr>
            <a:normAutofit/>
          </a:bodyPr>
          <a:lstStyle/>
          <a:p>
            <a:pPr fontAlgn="t"/>
            <a:r>
              <a:rPr lang="ru-RU" dirty="0"/>
              <a:t>Это уникальная площадка обмена </a:t>
            </a:r>
            <a:r>
              <a:rPr lang="ru-RU" dirty="0" err="1"/>
              <a:t>best</a:t>
            </a:r>
            <a:r>
              <a:rPr lang="ru-RU" dirty="0"/>
              <a:t> </a:t>
            </a:r>
            <a:r>
              <a:rPr lang="ru-RU" dirty="0" err="1"/>
              <a:t>practice</a:t>
            </a:r>
            <a:r>
              <a:rPr lang="ru-RU" dirty="0"/>
              <a:t>, на которой ТОП-менеджеры и руководители процессных команд сообщества </a:t>
            </a:r>
            <a:r>
              <a:rPr lang="ru-RU" dirty="0" err="1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dirty="0" err="1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Studio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dirty="0" err="1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dirty="0" err="1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Professionals</a:t>
            </a: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 </a:t>
            </a:r>
            <a:r>
              <a:rPr lang="ru-RU" dirty="0"/>
              <a:t>делятся успешными кейсами </a:t>
            </a:r>
            <a:r>
              <a:rPr lang="ru-RU" dirty="0" err="1"/>
              <a:t>оргразвития</a:t>
            </a:r>
            <a:r>
              <a:rPr lang="ru-RU" dirty="0"/>
              <a:t> и передовым опытом. На реальных историях успешных компаний вы узнаете, как шаг за шагом можно запустить практику организационного развития в компании. 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A3BCD52-E661-4C7F-956F-6ABAC39BC2A8}"/>
              </a:ext>
            </a:extLst>
          </p:cNvPr>
          <p:cNvGrpSpPr/>
          <p:nvPr/>
        </p:nvGrpSpPr>
        <p:grpSpPr>
          <a:xfrm>
            <a:off x="1647825" y="2379892"/>
            <a:ext cx="8810625" cy="3790950"/>
            <a:chOff x="1647825" y="2314575"/>
            <a:chExt cx="8810625" cy="379095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98AE84C1-E78A-4BDC-BD1C-5F0F958D28D0}"/>
                </a:ext>
              </a:extLst>
            </p:cNvPr>
            <p:cNvSpPr/>
            <p:nvPr/>
          </p:nvSpPr>
          <p:spPr>
            <a:xfrm>
              <a:off x="1647825" y="2314575"/>
              <a:ext cx="8810625" cy="379095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2F7EBAF-F5FD-42BB-B42A-92A5A4BC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35142" y="2769668"/>
              <a:ext cx="1483007" cy="21355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87533AD-3ABA-4ADF-A747-43146B1D6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0269" y="2656369"/>
              <a:ext cx="1186034" cy="38427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AC01461-3A5B-49BE-A877-B0B846790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8110" y="2656369"/>
              <a:ext cx="1483007" cy="39151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0FF2084-A55D-4724-A6BD-8242F8356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8579" y="2705008"/>
              <a:ext cx="1267143" cy="342874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D8F4E20-D0DA-4606-853D-6C79438AF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8895" y="2656369"/>
              <a:ext cx="1483007" cy="415242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8F41161-8CB3-4FAA-AE49-A2C282D00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0231" y="3242826"/>
              <a:ext cx="1579344" cy="54882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44B2DDF-246D-4ECF-B455-28EA00CA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82968" y="3285439"/>
              <a:ext cx="1483007" cy="496684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18EDA73-3DBD-484F-B13B-44E97AE5B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18852" y="3277909"/>
              <a:ext cx="1040833" cy="51174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9D3577B-4810-485B-82E9-F6D19719D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29301" y="3253514"/>
              <a:ext cx="1401603" cy="53844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D273AE7-7E3C-4EDB-B28E-B09121AC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61890" y="3314396"/>
              <a:ext cx="1560067" cy="485624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5E1CE42-550C-4E09-9ED3-18E76AB1B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65641" y="3784258"/>
              <a:ext cx="1308287" cy="876085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98EC72B-C3A1-4206-AAE1-F41FA848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55542" y="3789652"/>
              <a:ext cx="1395706" cy="776344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C73A4D3-4D4F-4A31-B204-1777A0DC0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70664" y="3992571"/>
              <a:ext cx="1267143" cy="386651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A3360F0-B876-4BB3-8A37-932AB8F27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052597" y="3983003"/>
              <a:ext cx="1123985" cy="386651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7B8CB4D-0E1C-44E6-A557-301E62C0D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63771" y="4037549"/>
              <a:ext cx="1454378" cy="29669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562EE82-1554-4C55-94F3-5E440FFDD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04369" y="4631541"/>
              <a:ext cx="1190625" cy="46196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99F1DBF-3B3E-404C-8377-C65934E37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43642" y="4709617"/>
              <a:ext cx="1280285" cy="26629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F20C962-454F-4EA3-A329-CDAFD69E5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258427" y="4594196"/>
              <a:ext cx="552849" cy="49093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8CD2B0A-8B58-4D43-8D55-CB76DE03A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402598" y="4691957"/>
              <a:ext cx="1123985" cy="32820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8B1135E-6AF9-458A-B1E3-582787123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561890" y="4729628"/>
              <a:ext cx="1619250" cy="20002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02206A8-4227-4248-8869-C1649BF47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271748" y="5277088"/>
              <a:ext cx="429578" cy="62559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CA09E04-7672-45AA-B1CA-0FE7D9FCF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712686" y="5485782"/>
              <a:ext cx="1141786" cy="24662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BF9F95B-C6A2-4244-A528-D60FD65A8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338103" y="5502020"/>
              <a:ext cx="1267143" cy="238223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C805573-25E7-4CF2-95AC-A567A62B4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930066" y="5358998"/>
              <a:ext cx="1280285" cy="48650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3A0A886-688F-4835-B249-7A5B81C96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127134" y="5181735"/>
              <a:ext cx="429578" cy="715962"/>
            </a:xfrm>
            <a:prstGeom prst="rect">
              <a:avLst/>
            </a:prstGeom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707F5C-77EB-4016-92AB-3F591F8CB935}"/>
              </a:ext>
            </a:extLst>
          </p:cNvPr>
          <p:cNvSpPr/>
          <p:nvPr/>
        </p:nvSpPr>
        <p:spPr>
          <a:xfrm>
            <a:off x="1497771" y="6277983"/>
            <a:ext cx="9943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D086"/>
                </a:solidFill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Выступления всех финалистов конкурса «Лучшая практика организационного развития»</a:t>
            </a:r>
            <a:endParaRPr lang="ru-RU" sz="1600" dirty="0">
              <a:solidFill>
                <a:srgbClr val="FFD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13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786E3-6A57-4A07-813E-96B1A9FE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97" y="222834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Развитие методологии. </a:t>
            </a:r>
            <a:br>
              <a:rPr lang="ru-RU" dirty="0"/>
            </a:br>
            <a:r>
              <a:rPr lang="ru-RU" dirty="0"/>
              <a:t>Обучение и сертификация по </a:t>
            </a:r>
            <a:r>
              <a:rPr lang="en-US" dirty="0"/>
              <a:t>Business Studio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97A2C2-BB40-4947-B6F1-FAEA070DD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455" y="1097851"/>
            <a:ext cx="11076375" cy="148048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Обучение по </a:t>
            </a:r>
            <a:r>
              <a:rPr lang="en-US" dirty="0"/>
              <a:t>Business Studio</a:t>
            </a:r>
            <a:r>
              <a:rPr lang="ru-RU" dirty="0"/>
              <a:t> проводится</a:t>
            </a:r>
            <a:r>
              <a:rPr lang="en-US" dirty="0"/>
              <a:t> </a:t>
            </a:r>
            <a:r>
              <a:rPr lang="ru-RU" dirty="0"/>
              <a:t>в очном или онлайн-форматах. Напрямую у вендора или в одном из</a:t>
            </a:r>
            <a:br>
              <a:rPr lang="ru-RU" dirty="0"/>
            </a:b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 партнерских учебных центров</a:t>
            </a:r>
            <a:r>
              <a:rPr lang="ru-RU" dirty="0"/>
              <a:t>. </a:t>
            </a:r>
          </a:p>
          <a:p>
            <a:br>
              <a:rPr lang="ru-RU" dirty="0"/>
            </a:br>
            <a:r>
              <a:rPr lang="ru-RU" dirty="0"/>
              <a:t>Для подтверждения квалификации пользователей Business Studio действует система сертификации. Наличие сертификата становится дополнительным конкурентным преимуществом специалиста на рынке труда.  В настоящее время сертификаты уже получили более </a:t>
            </a:r>
            <a:r>
              <a:rPr lang="ru-RU" dirty="0">
                <a:solidFill>
                  <a:srgbClr val="FFD08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1200 специалистов</a:t>
            </a:r>
            <a:r>
              <a:rPr lang="ru-RU" dirty="0">
                <a:solidFill>
                  <a:srgbClr val="FFD086"/>
                </a:solidFill>
              </a:rPr>
              <a:t>. </a:t>
            </a:r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02F9709-A5F5-4A48-9803-6701856F04D1}"/>
              </a:ext>
            </a:extLst>
          </p:cNvPr>
          <p:cNvSpPr/>
          <p:nvPr/>
        </p:nvSpPr>
        <p:spPr>
          <a:xfrm>
            <a:off x="8130964" y="2644817"/>
            <a:ext cx="3600000" cy="1198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4"/>
              </a:rPr>
              <a:t>Экспресс-курс «Построение системы менеджмента качества при помощи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4"/>
              </a:rPr>
              <a:t>Business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4"/>
              </a:rPr>
              <a:t>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4"/>
              </a:rPr>
              <a:t>Studio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4"/>
              </a:rPr>
              <a:t>»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A0C567-A1C7-48F4-B914-0BE28E479107}"/>
              </a:ext>
            </a:extLst>
          </p:cNvPr>
          <p:cNvSpPr/>
          <p:nvPr/>
        </p:nvSpPr>
        <p:spPr>
          <a:xfrm>
            <a:off x="461036" y="2644817"/>
            <a:ext cx="3600000" cy="1198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5"/>
              </a:rPr>
              <a:t>Проектирование бизнес-архитектуры компании 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hlinkClick r:id="rId5"/>
              </a:rPr>
            </a:b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5"/>
              </a:rPr>
              <a:t>в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5"/>
              </a:rPr>
              <a:t>Business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5"/>
              </a:rPr>
              <a:t>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5"/>
              </a:rPr>
              <a:t>Studio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10A027A-3BF2-40F7-8A75-AB15CCA412AF}"/>
              </a:ext>
            </a:extLst>
          </p:cNvPr>
          <p:cNvSpPr/>
          <p:nvPr/>
        </p:nvSpPr>
        <p:spPr>
          <a:xfrm>
            <a:off x="4296000" y="2644817"/>
            <a:ext cx="3600000" cy="1198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6"/>
              </a:rPr>
              <a:t>Основы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6"/>
              </a:rPr>
              <a:t>ArchiMate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6"/>
              </a:rPr>
              <a:t> 3.1. Базовый курс применения языка моделирования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6"/>
              </a:rPr>
              <a:t>ArchiMate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6"/>
              </a:rPr>
              <a:t> 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hlinkClick r:id="rId6"/>
              </a:rPr>
            </a:b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6"/>
              </a:rPr>
              <a:t>в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6"/>
              </a:rPr>
              <a:t>Business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6"/>
              </a:rPr>
              <a:t>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6"/>
              </a:rPr>
              <a:t>Studio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D3F8012-6A53-48C9-8478-BE4AE515BCA2}"/>
              </a:ext>
            </a:extLst>
          </p:cNvPr>
          <p:cNvSpPr/>
          <p:nvPr/>
        </p:nvSpPr>
        <p:spPr>
          <a:xfrm>
            <a:off x="461036" y="4043374"/>
            <a:ext cx="3600000" cy="1198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7"/>
              </a:rPr>
              <a:t>Администрирование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7"/>
              </a:rPr>
              <a:t>Business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7"/>
              </a:rPr>
              <a:t>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7"/>
              </a:rPr>
              <a:t>Studio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7"/>
              </a:rPr>
              <a:t>, технические и 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hlinkClick r:id="rId7"/>
              </a:rPr>
            </a:b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7"/>
              </a:rPr>
              <a:t>сервисные функции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5B71CA6-9DDC-48F1-B3A8-E30D49DF0663}"/>
              </a:ext>
            </a:extLst>
          </p:cNvPr>
          <p:cNvSpPr/>
          <p:nvPr/>
        </p:nvSpPr>
        <p:spPr>
          <a:xfrm>
            <a:off x="4296000" y="4031508"/>
            <a:ext cx="3600000" cy="1198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8"/>
              </a:rPr>
              <a:t>Управление операционными рисками в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8"/>
              </a:rPr>
              <a:t>Business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8"/>
              </a:rPr>
              <a:t>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8"/>
              </a:rPr>
              <a:t>Studio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8"/>
              </a:rPr>
              <a:t>: надёжность бизнес-процессов и ИТ-систем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7C144B0-F64A-4CC2-8D60-F35DEEA23A54}"/>
              </a:ext>
            </a:extLst>
          </p:cNvPr>
          <p:cNvSpPr/>
          <p:nvPr/>
        </p:nvSpPr>
        <p:spPr>
          <a:xfrm>
            <a:off x="8130964" y="4043374"/>
            <a:ext cx="3600000" cy="1198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9"/>
              </a:rPr>
              <a:t>Построение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9"/>
              </a:rPr>
              <a:t>клиентоцентричной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9"/>
              </a:rPr>
              <a:t> компании с применением 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hlinkClick r:id="rId9"/>
              </a:rPr>
            </a:b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9"/>
              </a:rPr>
              <a:t>Business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9"/>
              </a:rPr>
              <a:t>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9"/>
              </a:rPr>
              <a:t>Studio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3E8F5AF-B3B6-400A-9381-AB7653358D44}"/>
              </a:ext>
            </a:extLst>
          </p:cNvPr>
          <p:cNvSpPr/>
          <p:nvPr/>
        </p:nvSpPr>
        <p:spPr>
          <a:xfrm>
            <a:off x="461036" y="5441931"/>
            <a:ext cx="3600000" cy="1198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10"/>
              </a:rPr>
              <a:t>Построение системы менеджмента качества при помощи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10"/>
              </a:rPr>
              <a:t>Business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10"/>
              </a:rPr>
              <a:t>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10"/>
              </a:rPr>
              <a:t>Studio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67A6C83-C1E1-4E8D-AA2E-649DB8533095}"/>
              </a:ext>
            </a:extLst>
          </p:cNvPr>
          <p:cNvSpPr/>
          <p:nvPr/>
        </p:nvSpPr>
        <p:spPr>
          <a:xfrm>
            <a:off x="4296000" y="5441931"/>
            <a:ext cx="3600000" cy="1198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11"/>
              </a:rPr>
              <a:t>Построение пользовательских отчетов в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11"/>
              </a:rPr>
              <a:t>Business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11"/>
              </a:rPr>
              <a:t>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11"/>
              </a:rPr>
              <a:t>Studio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0E0386F-B628-4367-B818-ECFE2EB83518}"/>
              </a:ext>
            </a:extLst>
          </p:cNvPr>
          <p:cNvSpPr/>
          <p:nvPr/>
        </p:nvSpPr>
        <p:spPr>
          <a:xfrm>
            <a:off x="8130964" y="5441931"/>
            <a:ext cx="3600000" cy="1198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12"/>
              </a:rPr>
              <a:t>Проведение имитационного моделирования в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12"/>
              </a:rPr>
              <a:t>Business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linkClick r:id="rId12"/>
              </a:rPr>
              <a:t>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linkClick r:id="rId12"/>
              </a:rPr>
              <a:t>Studio</a:t>
            </a:r>
            <a:endParaRPr lang="ru-RU" sz="1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4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FE7DD-0AA0-4248-87A2-1406C615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223414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Развитие методологии.</a:t>
            </a:r>
            <a:br>
              <a:rPr lang="ru-RU" dirty="0"/>
            </a:br>
            <a:r>
              <a:rPr lang="ru-RU" dirty="0"/>
              <a:t>Магазин моделей и решений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4D21-A092-48D9-8F0D-DA08342DC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400186"/>
            <a:ext cx="5089913" cy="5244898"/>
          </a:xfrm>
        </p:spPr>
        <p:txBody>
          <a:bodyPr/>
          <a:lstStyle/>
          <a:p>
            <a:r>
              <a:rPr lang="ru-RU" dirty="0"/>
              <a:t>В 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магазине бизнес-моделей и решений </a:t>
            </a:r>
            <a:r>
              <a:rPr lang="ru-RU" dirty="0"/>
              <a:t>представлены примеры лучших стратегий, бизнес-процессов, организационных структур и других элементов системы управления, а также дополнительные отчеты и настройки для </a:t>
            </a:r>
            <a:r>
              <a:rPr lang="ru-RU" dirty="0" err="1"/>
              <a:t>Business</a:t>
            </a:r>
            <a:r>
              <a:rPr lang="ru-RU" dirty="0"/>
              <a:t> </a:t>
            </a:r>
            <a:r>
              <a:rPr lang="ru-RU" dirty="0" err="1"/>
              <a:t>Studio</a:t>
            </a:r>
            <a:r>
              <a:rPr lang="ru-RU" dirty="0"/>
              <a:t> для решения часто возникающих у пользователей задач.</a:t>
            </a:r>
          </a:p>
          <a:p>
            <a:r>
              <a:rPr lang="ru-RU" dirty="0"/>
              <a:t>Авторами продуктов являются ведущие консультанты и специалисты по управлению. Теперь можно посмотреть примеры и почерпнуть ценные идеи из реальных моделей компаний именно вашей отрасли. Для решения многих типовых задач удобно применять готовые разработки опытных пользователей </a:t>
            </a:r>
            <a:r>
              <a:rPr lang="ru-RU" dirty="0" err="1"/>
              <a:t>Business</a:t>
            </a:r>
            <a:r>
              <a:rPr lang="ru-RU" dirty="0"/>
              <a:t> </a:t>
            </a:r>
            <a:r>
              <a:rPr lang="ru-RU" dirty="0" err="1"/>
              <a:t>Studio</a:t>
            </a:r>
            <a:r>
              <a:rPr lang="ru-RU" dirty="0"/>
              <a:t>. </a:t>
            </a:r>
          </a:p>
          <a:p>
            <a:r>
              <a:rPr lang="ru-RU" dirty="0"/>
              <a:t>Использование готовых моделей и решений поможет быстрее получить нужные результаты!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13275-E2B3-43C2-BBC4-C28C2759D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34" y="1235769"/>
            <a:ext cx="4669459" cy="43864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64521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hlinkClick r:id="rId2"/>
            <a:extLst>
              <a:ext uri="{FF2B5EF4-FFF2-40B4-BE49-F238E27FC236}">
                <a16:creationId xmlns:a16="http://schemas.microsoft.com/office/drawing/2014/main" id="{A4C7FF19-3AF8-4C1A-9E68-E8AB2B17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736" y="1222333"/>
            <a:ext cx="2304526" cy="330529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ECAEF-257B-444B-A893-AFC830C1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218457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Развитие методологии.</a:t>
            </a:r>
            <a:br>
              <a:rPr lang="ru-RU" dirty="0"/>
            </a:br>
            <a:r>
              <a:rPr lang="ru-RU" dirty="0"/>
              <a:t>Книги по процессам и проектированию архитектуры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C18668-C92F-402A-B4B6-A93706CFB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6" y="1257303"/>
            <a:ext cx="3966583" cy="5244898"/>
          </a:xfrm>
        </p:spPr>
        <p:txBody>
          <a:bodyPr/>
          <a:lstStyle/>
          <a:p>
            <a:r>
              <a:rPr lang="ru-RU" dirty="0"/>
              <a:t>На нашем сайте представлена </a:t>
            </a:r>
            <a:r>
              <a:rPr lang="ru-RU" dirty="0">
                <a:solidFill>
                  <a:srgbClr val="FFD08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библиотека бизнес-аналитика и архитектора</a:t>
            </a:r>
            <a:r>
              <a:rPr lang="ru-RU" dirty="0"/>
              <a:t>, в которой собран лучший опыт и методические рекомендации по применению технологии проектирования архитектуры от экспертов сообщества Business Studio </a:t>
            </a:r>
            <a:r>
              <a:rPr lang="ru-RU" dirty="0" err="1"/>
              <a:t>for</a:t>
            </a:r>
            <a:r>
              <a:rPr lang="ru-RU" dirty="0"/>
              <a:t> Professionals.</a:t>
            </a:r>
          </a:p>
          <a:p>
            <a:r>
              <a:rPr lang="ru-RU" dirty="0"/>
              <a:t>Библиотека будет полезна и тем, кто только начинает свой путь в бизнес-моделировании, планирует запуск проекта организационного развития, и более опытным бизнес-архитекторам.</a:t>
            </a:r>
          </a:p>
          <a:p>
            <a:r>
              <a:rPr lang="ru-RU" dirty="0"/>
              <a:t>Изучайте, находите новые решения, внедряйте на практике!</a:t>
            </a:r>
          </a:p>
        </p:txBody>
      </p:sp>
      <p:pic>
        <p:nvPicPr>
          <p:cNvPr id="9" name="Рисунок 8">
            <a:hlinkClick r:id="rId5"/>
            <a:extLst>
              <a:ext uri="{FF2B5EF4-FFF2-40B4-BE49-F238E27FC236}">
                <a16:creationId xmlns:a16="http://schemas.microsoft.com/office/drawing/2014/main" id="{1689DE04-F28F-4BF6-831E-BFDDF1456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565" y="1227316"/>
            <a:ext cx="2353815" cy="33052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36AD8C-0362-48A6-A410-9BAC67F66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2300" y="1227316"/>
            <a:ext cx="2333150" cy="330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30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8526E-5F3D-B46C-856E-28012F62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47" y="371947"/>
            <a:ext cx="9272975" cy="455968"/>
          </a:xfrm>
        </p:spPr>
        <p:txBody>
          <a:bodyPr>
            <a:noAutofit/>
          </a:bodyPr>
          <a:lstStyle/>
          <a:p>
            <a:r>
              <a:rPr lang="ru-RU" dirty="0"/>
              <a:t>Продукт. Новый современный веб-интерфейс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59541-0E95-4698-B9AC-301D47F72A18}"/>
              </a:ext>
            </a:extLst>
          </p:cNvPr>
          <p:cNvSpPr txBox="1"/>
          <p:nvPr/>
        </p:nvSpPr>
        <p:spPr>
          <a:xfrm>
            <a:off x="467372" y="1356926"/>
            <a:ext cx="8610884" cy="495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</a:pPr>
            <a:r>
              <a:rPr lang="en-US" sz="24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UI</a:t>
            </a:r>
            <a:endParaRPr lang="ru-RU" sz="2400" b="1" dirty="0">
              <a:solidFill>
                <a:schemeClr val="tx2">
                  <a:lumMod val="10000"/>
                  <a:lumOff val="9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Современность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Лаконичность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Читаемость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</a:t>
            </a:r>
            <a:r>
              <a:rPr lang="ru-RU" sz="20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Резиновость</a:t>
            </a:r>
            <a:r>
              <a:rPr lang="ru-RU" sz="2000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»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</a:pPr>
            <a:r>
              <a:rPr lang="en-US" sz="24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</a:rPr>
              <a:t>UX</a:t>
            </a:r>
            <a:endParaRPr lang="ru-RU" sz="2400" b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Снизить трудоемкость работы в системе «с репозиторием» </a:t>
            </a:r>
            <a:r>
              <a:rPr lang="en-US" sz="2000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vs </a:t>
            </a:r>
            <a:r>
              <a:rPr lang="ru-RU" sz="2000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</a:t>
            </a:r>
            <a:r>
              <a:rPr lang="ru-RU" sz="20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рисовалки</a:t>
            </a:r>
            <a:r>
              <a:rPr lang="ru-RU" sz="2000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»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Логика переходов в интерфейсе: «замостить» частые «пользовательские тропы», работа в режиме потребления информации, как на обычном сайте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Работа с офисными форматами документов в одном окне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>
                    <a:lumMod val="10000"/>
                    <a:lumOff val="9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Мультимодальное создание моделей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Трехмерная модель 5" descr="ДНК">
                <a:extLst>
                  <a:ext uri="{FF2B5EF4-FFF2-40B4-BE49-F238E27FC236}">
                    <a16:creationId xmlns:a16="http://schemas.microsoft.com/office/drawing/2014/main" id="{A93B84B1-A95D-49D5-98CD-2E49A2EF3C62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0008824" y="1889575"/>
              <a:ext cx="912897" cy="429822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12897" cy="429822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am3d:spPr>
                  <am3d:camera>
                    <am3d:pos x="0" y="0" z="49127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31" d="1000000"/>
                    <am3d:preTrans dx="-118" dy="-18000000" dz="-1"/>
                    <am3d:scale>
                      <am3d:sx n="1000000" d="1000000"/>
                      <am3d:sy n="1000000" d="1000000"/>
                      <am3d:sz n="1000000" d="1000000"/>
                    </am3d:scale>
                    <am3d:rot ax="351104" ay="-4216628" az="-33063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933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Трехмерная модель 5" descr="ДНК">
                <a:extLst>
                  <a:ext uri="{FF2B5EF4-FFF2-40B4-BE49-F238E27FC236}">
                    <a16:creationId xmlns:a16="http://schemas.microsoft.com/office/drawing/2014/main" id="{A93B84B1-A95D-49D5-98CD-2E49A2EF3C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08824" y="1889575"/>
                <a:ext cx="912897" cy="4298223"/>
              </a:xfrm>
              <a:prstGeom prst="rect">
                <a:avLst/>
              </a:prstGeom>
              <a:noFill/>
              <a:ln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8779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607F67-A990-4ECC-86A8-10D66E7E8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158" y="4648125"/>
            <a:ext cx="3206573" cy="19580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48CB85-3113-4AD2-B521-110258749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Продукт. Главное в архитектуре </a:t>
            </a:r>
            <a:r>
              <a:rPr lang="en-US" dirty="0"/>
              <a:t>Business Studio 7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5C9F96-54CF-4060-808E-6F3B77B71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257302"/>
            <a:ext cx="5441533" cy="5137674"/>
          </a:xfrm>
        </p:spPr>
        <p:txBody>
          <a:bodyPr>
            <a:normAutofit/>
          </a:bodyPr>
          <a:lstStyle/>
          <a:p>
            <a:r>
              <a:rPr lang="ru-RU" dirty="0"/>
              <a:t>Начнем с простого.</a:t>
            </a:r>
          </a:p>
          <a:p>
            <a:r>
              <a:rPr lang="ru-RU" dirty="0"/>
              <a:t>Архитектура состоит из трех основных компонентов: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prstClr val="white"/>
                </a:solidFill>
              </a:rPr>
              <a:t>Веб-клиент: любой современный браузер, запускаемый на любой операционной системе.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prstClr val="white"/>
                </a:solidFill>
              </a:rPr>
              <a:t>Веб-сервер: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Astra Linux</a:t>
            </a:r>
            <a:endParaRPr lang="ru-RU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white"/>
                </a:solidFill>
              </a:rPr>
              <a:t>Альт </a:t>
            </a:r>
            <a:r>
              <a:rPr lang="ru-RU" dirty="0" err="1">
                <a:solidFill>
                  <a:prstClr val="white"/>
                </a:solidFill>
              </a:rPr>
              <a:t>Линукс</a:t>
            </a:r>
            <a:r>
              <a:rPr lang="ru-RU" dirty="0">
                <a:solidFill>
                  <a:prstClr val="white"/>
                </a:solidFill>
              </a:rPr>
              <a:t> (</a:t>
            </a:r>
            <a:r>
              <a:rPr lang="en-US" dirty="0">
                <a:solidFill>
                  <a:prstClr val="white"/>
                </a:solidFill>
              </a:rPr>
              <a:t>ALT Linux)</a:t>
            </a:r>
            <a:endParaRPr lang="ru-RU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white"/>
                </a:solidFill>
              </a:rPr>
              <a:t>РЕД ОС (</a:t>
            </a:r>
            <a:r>
              <a:rPr lang="en-US" dirty="0">
                <a:solidFill>
                  <a:prstClr val="white"/>
                </a:solidFill>
              </a:rPr>
              <a:t>RED OS)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white"/>
                </a:solidFill>
              </a:rPr>
              <a:t>Прочие ОС семейства </a:t>
            </a:r>
            <a:r>
              <a:rPr lang="en-US" dirty="0">
                <a:solidFill>
                  <a:prstClr val="white"/>
                </a:solidFill>
              </a:rPr>
              <a:t>Linux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Windows 10 </a:t>
            </a:r>
            <a:r>
              <a:rPr lang="ru-RU" dirty="0">
                <a:solidFill>
                  <a:prstClr val="white"/>
                </a:solidFill>
              </a:rPr>
              <a:t>и выше с поддержкой встроенного ядра </a:t>
            </a:r>
            <a:r>
              <a:rPr lang="en-US" dirty="0">
                <a:solidFill>
                  <a:prstClr val="white"/>
                </a:solidFill>
              </a:rPr>
              <a:t>Linux</a:t>
            </a:r>
            <a:r>
              <a:rPr lang="ru-RU" dirty="0">
                <a:solidFill>
                  <a:prstClr val="white"/>
                </a:solidFill>
              </a:rPr>
              <a:t>.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prstClr val="white"/>
                </a:solidFill>
              </a:rPr>
              <a:t>СУБД: </a:t>
            </a:r>
            <a:endParaRPr lang="en-US" dirty="0">
              <a:solidFill>
                <a:prstClr val="white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white"/>
                </a:solidFill>
              </a:rPr>
              <a:t>Postgre</a:t>
            </a:r>
            <a:r>
              <a:rPr lang="en-US" dirty="0">
                <a:solidFill>
                  <a:prstClr val="white"/>
                </a:solidFill>
              </a:rPr>
              <a:t> SQL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MS SQL</a:t>
            </a:r>
            <a:endParaRPr lang="ru-RU" dirty="0">
              <a:solidFill>
                <a:prstClr val="white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endParaRPr lang="ru-RU" dirty="0">
              <a:solidFill>
                <a:prstClr val="white"/>
              </a:solidFill>
            </a:endParaRPr>
          </a:p>
          <a:p>
            <a:pPr lvl="0"/>
            <a:r>
              <a:rPr lang="ru-RU" dirty="0">
                <a:solidFill>
                  <a:prstClr val="white"/>
                </a:solidFill>
              </a:rPr>
              <a:t>Продукт построен либо на </a:t>
            </a:r>
            <a:r>
              <a:rPr lang="en-US" dirty="0">
                <a:solidFill>
                  <a:prstClr val="white"/>
                </a:solidFill>
              </a:rPr>
              <a:t>Open Source</a:t>
            </a:r>
            <a:r>
              <a:rPr lang="ru-RU" dirty="0">
                <a:solidFill>
                  <a:prstClr val="white"/>
                </a:solidFill>
              </a:rPr>
              <a:t> компонентах</a:t>
            </a:r>
            <a:r>
              <a:rPr lang="en-US" dirty="0">
                <a:solidFill>
                  <a:prstClr val="white"/>
                </a:solidFill>
              </a:rPr>
              <a:t>, </a:t>
            </a:r>
            <a:r>
              <a:rPr lang="ru-RU" dirty="0">
                <a:solidFill>
                  <a:prstClr val="white"/>
                </a:solidFill>
              </a:rPr>
              <a:t>либо может использовать их платные аналоги из реестра отечественного ПО.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2D3BC6-1DB6-4C5A-B44E-71F2C5461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158" y="1633750"/>
            <a:ext cx="3236013" cy="21923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7FFE99-B630-42C0-8CAE-9AEF75726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20" y="1115568"/>
            <a:ext cx="2284369" cy="5512945"/>
          </a:xfrm>
          <a:prstGeom prst="rect">
            <a:avLst/>
          </a:prstGeom>
          <a:effectLst>
            <a:glow rad="406400">
              <a:srgbClr val="00B0F0">
                <a:alpha val="16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3940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7DD66-E822-FE66-7563-14132F3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4" y="95657"/>
            <a:ext cx="7533075" cy="45596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lang="ru-RU" dirty="0"/>
              <a:t>Продукт. Новая реальность моделирования</a:t>
            </a:r>
            <a:r>
              <a:rPr lang="en-US" dirty="0"/>
              <a:t> </a:t>
            </a:r>
            <a:r>
              <a:rPr lang="ru-RU" dirty="0"/>
              <a:t>корпоративной архитектуры</a:t>
            </a:r>
            <a:endParaRPr lang="en-US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11F5E2F-105B-499D-88A7-FEC3BC65F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752" y="4306003"/>
            <a:ext cx="2098990" cy="490362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D0D985-FBEB-414C-AF68-552B9CD3A17C}"/>
              </a:ext>
            </a:extLst>
          </p:cNvPr>
          <p:cNvSpPr/>
          <p:nvPr/>
        </p:nvSpPr>
        <p:spPr>
          <a:xfrm>
            <a:off x="926737" y="3405132"/>
            <a:ext cx="18357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bg1">
                    <a:lumMod val="85000"/>
                  </a:schemeClr>
                </a:solidFill>
              </a:rPr>
              <a:t>SEBoK</a:t>
            </a:r>
            <a:endParaRPr lang="ru-RU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9CD79B9-0573-4678-AF0E-148B37DA51BB}"/>
              </a:ext>
            </a:extLst>
          </p:cNvPr>
          <p:cNvSpPr/>
          <p:nvPr/>
        </p:nvSpPr>
        <p:spPr>
          <a:xfrm>
            <a:off x="1541352" y="2516978"/>
            <a:ext cx="3420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>
                <a:solidFill>
                  <a:schemeClr val="bg1"/>
                </a:solidFill>
                <a:latin typeface="Humnst777 Cn BT" panose="020B0506030504020204" pitchFamily="34" charset="0"/>
              </a:rPr>
              <a:t>Zachman Framework</a:t>
            </a:r>
            <a:endParaRPr lang="tr-TR" sz="3200" b="0" i="0" dirty="0">
              <a:solidFill>
                <a:schemeClr val="bg1"/>
              </a:solidFill>
              <a:effectLst/>
              <a:latin typeface="Humnst777 Cn BT" panose="020B0506030504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A7911C9-D991-49BD-BE4C-9D12180A60BD}"/>
              </a:ext>
            </a:extLst>
          </p:cNvPr>
          <p:cNvSpPr/>
          <p:nvPr/>
        </p:nvSpPr>
        <p:spPr>
          <a:xfrm>
            <a:off x="8177399" y="2684775"/>
            <a:ext cx="13033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92D050"/>
                </a:solidFill>
              </a:rPr>
              <a:t>VAD</a:t>
            </a:r>
            <a:endParaRPr lang="ru-RU" sz="4400" dirty="0">
              <a:solidFill>
                <a:srgbClr val="92D05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1D75FBB-7EFC-47D5-9F50-2D97A18CB2F5}"/>
              </a:ext>
            </a:extLst>
          </p:cNvPr>
          <p:cNvSpPr/>
          <p:nvPr/>
        </p:nvSpPr>
        <p:spPr>
          <a:xfrm>
            <a:off x="9603083" y="3159197"/>
            <a:ext cx="18149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BPMN</a:t>
            </a:r>
            <a:endParaRPr lang="ru-RU" sz="4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F749240-AE06-4C60-B72F-CCA96BCD4F2D}"/>
              </a:ext>
            </a:extLst>
          </p:cNvPr>
          <p:cNvSpPr/>
          <p:nvPr/>
        </p:nvSpPr>
        <p:spPr>
          <a:xfrm>
            <a:off x="7306259" y="3806658"/>
            <a:ext cx="27254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ArchiMate</a:t>
            </a:r>
            <a:endParaRPr lang="ru-RU" sz="4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CB10F7-270D-4A95-88A9-42AB97EC8A5F}"/>
              </a:ext>
            </a:extLst>
          </p:cNvPr>
          <p:cNvSpPr/>
          <p:nvPr/>
        </p:nvSpPr>
        <p:spPr>
          <a:xfrm>
            <a:off x="9921176" y="4856286"/>
            <a:ext cx="9060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52A0DD"/>
                </a:solidFill>
              </a:rPr>
              <a:t>С4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7797559-D96E-4A90-85A4-4EFEBFAC0D77}"/>
              </a:ext>
            </a:extLst>
          </p:cNvPr>
          <p:cNvSpPr/>
          <p:nvPr/>
        </p:nvSpPr>
        <p:spPr>
          <a:xfrm>
            <a:off x="3757869" y="3156073"/>
            <a:ext cx="20633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68558"/>
                </a:solidFill>
              </a:rPr>
              <a:t>BIZBOK</a:t>
            </a:r>
            <a:endParaRPr lang="ru-RU" sz="4000" dirty="0">
              <a:solidFill>
                <a:srgbClr val="F68558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C9A247-7227-4839-BFB8-DDFFD3698C87}"/>
              </a:ext>
            </a:extLst>
          </p:cNvPr>
          <p:cNvSpPr txBox="1"/>
          <p:nvPr/>
        </p:nvSpPr>
        <p:spPr>
          <a:xfrm>
            <a:off x="1929475" y="1723044"/>
            <a:ext cx="2837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D086"/>
                </a:solidFill>
                <a:latin typeface="+mj-lt"/>
              </a:rPr>
              <a:t>Фреймворки</a:t>
            </a:r>
            <a:endParaRPr lang="ru-RU" sz="4000" dirty="0">
              <a:solidFill>
                <a:srgbClr val="FFD086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13FDD-E4C2-4BFA-982A-1D0FCA5D5126}"/>
              </a:ext>
            </a:extLst>
          </p:cNvPr>
          <p:cNvSpPr txBox="1"/>
          <p:nvPr/>
        </p:nvSpPr>
        <p:spPr>
          <a:xfrm>
            <a:off x="7499238" y="1724363"/>
            <a:ext cx="3780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D086"/>
                </a:solidFill>
                <a:latin typeface="+mj-lt"/>
              </a:rPr>
              <a:t>Языки (Нотации)</a:t>
            </a:r>
            <a:endParaRPr lang="ru-RU" sz="4000" dirty="0">
              <a:solidFill>
                <a:srgbClr val="FFD086"/>
              </a:solidFill>
              <a:latin typeface="+mj-lt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4751526-89A9-4E27-BF9A-A25D5C79D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24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4186"/>
          <a:stretch/>
        </p:blipFill>
        <p:spPr>
          <a:xfrm>
            <a:off x="8438291" y="4946720"/>
            <a:ext cx="1042478" cy="13588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C29179-AFD2-438D-B9E3-1E677C62A833}"/>
              </a:ext>
            </a:extLst>
          </p:cNvPr>
          <p:cNvSpPr txBox="1"/>
          <p:nvPr/>
        </p:nvSpPr>
        <p:spPr>
          <a:xfrm>
            <a:off x="926737" y="4924534"/>
            <a:ext cx="224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…а у кого-то еще: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21E9AA-DEFD-4BC9-9CB2-25FDA149F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5337" y="5499946"/>
            <a:ext cx="1656067" cy="123986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2139E00-302A-4DAF-BD64-9679953499E7}"/>
              </a:ext>
            </a:extLst>
          </p:cNvPr>
          <p:cNvSpPr/>
          <p:nvPr/>
        </p:nvSpPr>
        <p:spPr>
          <a:xfrm>
            <a:off x="1087950" y="5735155"/>
            <a:ext cx="18469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SGAM</a:t>
            </a:r>
            <a:endParaRPr lang="ru-RU" sz="4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94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7DD66-E822-FE66-7563-14132F3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66" y="139373"/>
            <a:ext cx="7685475" cy="455968"/>
          </a:xfrm>
        </p:spPr>
        <p:txBody>
          <a:bodyPr>
            <a:noAutofit/>
          </a:bodyPr>
          <a:lstStyle/>
          <a:p>
            <a:r>
              <a:rPr lang="ru-RU" dirty="0"/>
              <a:t>Продукт. </a:t>
            </a:r>
            <a:r>
              <a:rPr lang="ru-RU" dirty="0">
                <a:ea typeface="Roboto Bold" panose="02000000000000000000" pitchFamily="2" charset="0"/>
                <a:cs typeface="Roboto Medium" panose="02000000000000000000" pitchFamily="2" charset="0"/>
              </a:rPr>
              <a:t>Бесшовное моделирование: пример кастомного архитектурного фреймворка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58EBE-5201-47FE-A527-ABD695DD49AA}"/>
              </a:ext>
            </a:extLst>
          </p:cNvPr>
          <p:cNvSpPr txBox="1"/>
          <p:nvPr/>
        </p:nvSpPr>
        <p:spPr>
          <a:xfrm>
            <a:off x="4130505" y="2507267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Продукты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921194B-7838-45CA-850D-1BA5CEFCCBEB}"/>
              </a:ext>
            </a:extLst>
          </p:cNvPr>
          <p:cNvSpPr txBox="1"/>
          <p:nvPr/>
        </p:nvSpPr>
        <p:spPr>
          <a:xfrm>
            <a:off x="4130511" y="1171543"/>
            <a:ext cx="1368657" cy="455968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Потребители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034E611-D2C1-4F3A-B3CA-5E34049BEB61}"/>
              </a:ext>
            </a:extLst>
          </p:cNvPr>
          <p:cNvSpPr txBox="1"/>
          <p:nvPr/>
        </p:nvSpPr>
        <p:spPr>
          <a:xfrm>
            <a:off x="4130506" y="1855494"/>
            <a:ext cx="1368657" cy="455968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Потребности</a:t>
            </a:r>
          </a:p>
        </p:txBody>
      </p: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29FB2345-6678-4F19-A25A-4A6DD946CCFF}"/>
              </a:ext>
            </a:extLst>
          </p:cNvPr>
          <p:cNvCxnSpPr>
            <a:cxnSpLocks/>
            <a:stCxn id="85" idx="2"/>
            <a:endCxn id="86" idx="0"/>
          </p:cNvCxnSpPr>
          <p:nvPr/>
        </p:nvCxnSpPr>
        <p:spPr>
          <a:xfrm flipH="1">
            <a:off x="4814835" y="1627511"/>
            <a:ext cx="5" cy="227983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id="{2EB0357D-0D19-469D-BC8C-577E4DA75644}"/>
              </a:ext>
            </a:extLst>
          </p:cNvPr>
          <p:cNvCxnSpPr>
            <a:cxnSpLocks/>
            <a:stCxn id="86" idx="2"/>
            <a:endCxn id="5" idx="0"/>
          </p:cNvCxnSpPr>
          <p:nvPr/>
        </p:nvCxnSpPr>
        <p:spPr>
          <a:xfrm flipH="1">
            <a:off x="4814834" y="2311462"/>
            <a:ext cx="1" cy="195805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B1DA1142-8383-4CF0-A8CA-70AED55ABBA6}"/>
              </a:ext>
            </a:extLst>
          </p:cNvPr>
          <p:cNvSpPr txBox="1"/>
          <p:nvPr/>
        </p:nvSpPr>
        <p:spPr>
          <a:xfrm>
            <a:off x="4130504" y="3191218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Операционные бизнес-процессы</a:t>
            </a:r>
          </a:p>
        </p:txBody>
      </p: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90EC8061-FD1B-425F-892B-BEDEF7ABFDD8}"/>
              </a:ext>
            </a:extLst>
          </p:cNvPr>
          <p:cNvCxnSpPr>
            <a:cxnSpLocks/>
            <a:stCxn id="5" idx="2"/>
            <a:endCxn id="104" idx="0"/>
          </p:cNvCxnSpPr>
          <p:nvPr/>
        </p:nvCxnSpPr>
        <p:spPr>
          <a:xfrm flipH="1">
            <a:off x="4814833" y="2963235"/>
            <a:ext cx="1" cy="227983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3464A5A0-DCBA-45D7-8153-CE3C9215C3FF}"/>
              </a:ext>
            </a:extLst>
          </p:cNvPr>
          <p:cNvSpPr txBox="1"/>
          <p:nvPr/>
        </p:nvSpPr>
        <p:spPr>
          <a:xfrm>
            <a:off x="4130504" y="3875170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Средства производства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1A3620A-2D90-45B4-A9ED-D0D7313E4F6E}"/>
              </a:ext>
            </a:extLst>
          </p:cNvPr>
          <p:cNvSpPr txBox="1"/>
          <p:nvPr/>
        </p:nvSpPr>
        <p:spPr>
          <a:xfrm>
            <a:off x="5037091" y="6195361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Оборудование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7AC84FB3-9610-45BA-8380-1DDE8E53058D}"/>
              </a:ext>
            </a:extLst>
          </p:cNvPr>
          <p:cNvSpPr txBox="1"/>
          <p:nvPr/>
        </p:nvSpPr>
        <p:spPr>
          <a:xfrm>
            <a:off x="5045048" y="5510705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Здания и сооружения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5409EBC5-E530-4EA2-AC7B-4E0678766133}"/>
              </a:ext>
            </a:extLst>
          </p:cNvPr>
          <p:cNvSpPr txBox="1"/>
          <p:nvPr/>
        </p:nvSpPr>
        <p:spPr>
          <a:xfrm>
            <a:off x="5042574" y="4526941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ИТ-инфраструктура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CA41543-A0AD-4F40-B689-AF78461011FA}"/>
              </a:ext>
            </a:extLst>
          </p:cNvPr>
          <p:cNvSpPr txBox="1"/>
          <p:nvPr/>
        </p:nvSpPr>
        <p:spPr>
          <a:xfrm>
            <a:off x="1480817" y="3875170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Персонал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B20D33B-DE83-48D2-AB69-2DEF2D75163E}"/>
              </a:ext>
            </a:extLst>
          </p:cNvPr>
          <p:cNvSpPr txBox="1"/>
          <p:nvPr/>
        </p:nvSpPr>
        <p:spPr>
          <a:xfrm>
            <a:off x="6858048" y="3885157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Объекты деятельности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4793EA8-DEA6-4FF9-8BB9-FB1985724834}"/>
              </a:ext>
            </a:extLst>
          </p:cNvPr>
          <p:cNvSpPr txBox="1"/>
          <p:nvPr/>
        </p:nvSpPr>
        <p:spPr>
          <a:xfrm>
            <a:off x="7785603" y="4543033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Физические объекты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F0DEE6E-51A7-4AB7-B171-2B46889A3CF7}"/>
              </a:ext>
            </a:extLst>
          </p:cNvPr>
          <p:cNvSpPr txBox="1"/>
          <p:nvPr/>
        </p:nvSpPr>
        <p:spPr>
          <a:xfrm>
            <a:off x="7785602" y="5178991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объекты</a:t>
            </a:r>
          </a:p>
        </p:txBody>
      </p:sp>
      <p:cxnSp>
        <p:nvCxnSpPr>
          <p:cNvPr id="153" name="Прямая со стрелкой 152">
            <a:extLst>
              <a:ext uri="{FF2B5EF4-FFF2-40B4-BE49-F238E27FC236}">
                <a16:creationId xmlns:a16="http://schemas.microsoft.com/office/drawing/2014/main" id="{837C46A9-83F1-4B4B-8282-2A2639E5F722}"/>
              </a:ext>
            </a:extLst>
          </p:cNvPr>
          <p:cNvCxnSpPr>
            <a:cxnSpLocks/>
            <a:stCxn id="104" idx="2"/>
            <a:endCxn id="106" idx="0"/>
          </p:cNvCxnSpPr>
          <p:nvPr/>
        </p:nvCxnSpPr>
        <p:spPr>
          <a:xfrm>
            <a:off x="4814833" y="3647186"/>
            <a:ext cx="0" cy="227984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816FDA6C-D06B-4DAE-9442-42643B4F862F}"/>
              </a:ext>
            </a:extLst>
          </p:cNvPr>
          <p:cNvSpPr txBox="1"/>
          <p:nvPr/>
        </p:nvSpPr>
        <p:spPr>
          <a:xfrm>
            <a:off x="5878595" y="2507267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Каналы сбыта</a:t>
            </a:r>
          </a:p>
        </p:txBody>
      </p:sp>
      <p:cxnSp>
        <p:nvCxnSpPr>
          <p:cNvPr id="172" name="Прямая со стрелкой 171">
            <a:extLst>
              <a:ext uri="{FF2B5EF4-FFF2-40B4-BE49-F238E27FC236}">
                <a16:creationId xmlns:a16="http://schemas.microsoft.com/office/drawing/2014/main" id="{BC8F542E-2352-49C1-8FA4-F3D8D15D0ED0}"/>
              </a:ext>
            </a:extLst>
          </p:cNvPr>
          <p:cNvCxnSpPr>
            <a:cxnSpLocks/>
            <a:stCxn id="5" idx="3"/>
            <a:endCxn id="170" idx="1"/>
          </p:cNvCxnSpPr>
          <p:nvPr/>
        </p:nvCxnSpPr>
        <p:spPr>
          <a:xfrm>
            <a:off x="5499162" y="2735251"/>
            <a:ext cx="379433" cy="0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5" name="Прямая со стрелкой 174">
            <a:extLst>
              <a:ext uri="{FF2B5EF4-FFF2-40B4-BE49-F238E27FC236}">
                <a16:creationId xmlns:a16="http://schemas.microsoft.com/office/drawing/2014/main" id="{1DFF0E9B-2AF2-4C90-8380-8FD9EB0113EF}"/>
              </a:ext>
            </a:extLst>
          </p:cNvPr>
          <p:cNvCxnSpPr>
            <a:cxnSpLocks/>
            <a:stCxn id="85" idx="3"/>
            <a:endCxn id="170" idx="0"/>
          </p:cNvCxnSpPr>
          <p:nvPr/>
        </p:nvCxnSpPr>
        <p:spPr>
          <a:xfrm>
            <a:off x="5499168" y="1399527"/>
            <a:ext cx="1063756" cy="1107740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8" name="Прямая со стрелкой 177">
            <a:extLst>
              <a:ext uri="{FF2B5EF4-FFF2-40B4-BE49-F238E27FC236}">
                <a16:creationId xmlns:a16="http://schemas.microsoft.com/office/drawing/2014/main" id="{F7CEFD2F-F5E2-415E-9E56-C6990F389372}"/>
              </a:ext>
            </a:extLst>
          </p:cNvPr>
          <p:cNvCxnSpPr>
            <a:cxnSpLocks/>
            <a:stCxn id="170" idx="2"/>
            <a:endCxn id="104" idx="0"/>
          </p:cNvCxnSpPr>
          <p:nvPr/>
        </p:nvCxnSpPr>
        <p:spPr>
          <a:xfrm flipH="1">
            <a:off x="4814833" y="2963235"/>
            <a:ext cx="1748091" cy="227983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6" name="Соединитель: уступ 245">
            <a:extLst>
              <a:ext uri="{FF2B5EF4-FFF2-40B4-BE49-F238E27FC236}">
                <a16:creationId xmlns:a16="http://schemas.microsoft.com/office/drawing/2014/main" id="{D5DFBECA-0BD9-445A-A7BD-ACE9844F82A6}"/>
              </a:ext>
            </a:extLst>
          </p:cNvPr>
          <p:cNvCxnSpPr>
            <a:cxnSpLocks/>
            <a:stCxn id="144" idx="1"/>
            <a:endCxn id="106" idx="2"/>
          </p:cNvCxnSpPr>
          <p:nvPr/>
        </p:nvCxnSpPr>
        <p:spPr>
          <a:xfrm rot="10800000">
            <a:off x="4814834" y="4331139"/>
            <a:ext cx="230215" cy="1407551"/>
          </a:xfrm>
          <a:prstGeom prst="bentConnector2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1" name="Прямая со стрелкой 250">
            <a:extLst>
              <a:ext uri="{FF2B5EF4-FFF2-40B4-BE49-F238E27FC236}">
                <a16:creationId xmlns:a16="http://schemas.microsoft.com/office/drawing/2014/main" id="{EC7721B3-9201-498D-8D55-D5B45C6522FA}"/>
              </a:ext>
            </a:extLst>
          </p:cNvPr>
          <p:cNvCxnSpPr>
            <a:cxnSpLocks/>
            <a:stCxn id="104" idx="2"/>
            <a:endCxn id="147" idx="0"/>
          </p:cNvCxnSpPr>
          <p:nvPr/>
        </p:nvCxnSpPr>
        <p:spPr>
          <a:xfrm flipH="1">
            <a:off x="2165146" y="3647186"/>
            <a:ext cx="2649687" cy="227984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4" name="Прямая со стрелкой 253">
            <a:extLst>
              <a:ext uri="{FF2B5EF4-FFF2-40B4-BE49-F238E27FC236}">
                <a16:creationId xmlns:a16="http://schemas.microsoft.com/office/drawing/2014/main" id="{3CDA1AC9-AFDC-431D-A4AE-F8025B9F486B}"/>
              </a:ext>
            </a:extLst>
          </p:cNvPr>
          <p:cNvCxnSpPr>
            <a:cxnSpLocks/>
            <a:stCxn id="104" idx="2"/>
            <a:endCxn id="150" idx="0"/>
          </p:cNvCxnSpPr>
          <p:nvPr/>
        </p:nvCxnSpPr>
        <p:spPr>
          <a:xfrm>
            <a:off x="4814833" y="3647186"/>
            <a:ext cx="2727544" cy="237971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7" name="Соединитель: уступ 256">
            <a:extLst>
              <a:ext uri="{FF2B5EF4-FFF2-40B4-BE49-F238E27FC236}">
                <a16:creationId xmlns:a16="http://schemas.microsoft.com/office/drawing/2014/main" id="{91E5DCA5-2FA7-4AF9-906E-41E0D698F8F3}"/>
              </a:ext>
            </a:extLst>
          </p:cNvPr>
          <p:cNvCxnSpPr>
            <a:cxnSpLocks/>
            <a:stCxn id="145" idx="1"/>
            <a:endCxn id="106" idx="2"/>
          </p:cNvCxnSpPr>
          <p:nvPr/>
        </p:nvCxnSpPr>
        <p:spPr>
          <a:xfrm rot="10800000">
            <a:off x="4814834" y="4331139"/>
            <a:ext cx="227741" cy="423787"/>
          </a:xfrm>
          <a:prstGeom prst="bentConnector2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1" name="Соединитель: уступ 270">
            <a:extLst>
              <a:ext uri="{FF2B5EF4-FFF2-40B4-BE49-F238E27FC236}">
                <a16:creationId xmlns:a16="http://schemas.microsoft.com/office/drawing/2014/main" id="{F749BFFA-55E1-4089-A5C5-0DC667A74A5F}"/>
              </a:ext>
            </a:extLst>
          </p:cNvPr>
          <p:cNvCxnSpPr>
            <a:cxnSpLocks/>
            <a:stCxn id="107" idx="1"/>
            <a:endCxn id="106" idx="2"/>
          </p:cNvCxnSpPr>
          <p:nvPr/>
        </p:nvCxnSpPr>
        <p:spPr>
          <a:xfrm rot="10800000">
            <a:off x="4814833" y="4331139"/>
            <a:ext cx="222258" cy="2092207"/>
          </a:xfrm>
          <a:prstGeom prst="bentConnector2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0" name="Соединитель: уступ 279">
            <a:extLst>
              <a:ext uri="{FF2B5EF4-FFF2-40B4-BE49-F238E27FC236}">
                <a16:creationId xmlns:a16="http://schemas.microsoft.com/office/drawing/2014/main" id="{50156172-0087-4844-A360-D3426FD4867C}"/>
              </a:ext>
            </a:extLst>
          </p:cNvPr>
          <p:cNvCxnSpPr>
            <a:cxnSpLocks/>
            <a:stCxn id="151" idx="1"/>
            <a:endCxn id="150" idx="2"/>
          </p:cNvCxnSpPr>
          <p:nvPr/>
        </p:nvCxnSpPr>
        <p:spPr>
          <a:xfrm rot="10800000">
            <a:off x="7542377" y="4341125"/>
            <a:ext cx="243226" cy="429892"/>
          </a:xfrm>
          <a:prstGeom prst="bentConnector2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4" name="Соединитель: уступ 293">
            <a:extLst>
              <a:ext uri="{FF2B5EF4-FFF2-40B4-BE49-F238E27FC236}">
                <a16:creationId xmlns:a16="http://schemas.microsoft.com/office/drawing/2014/main" id="{565689C8-8C37-4043-BB04-87D28BBE2DC2}"/>
              </a:ext>
            </a:extLst>
          </p:cNvPr>
          <p:cNvCxnSpPr>
            <a:cxnSpLocks/>
            <a:stCxn id="152" idx="1"/>
            <a:endCxn id="150" idx="2"/>
          </p:cNvCxnSpPr>
          <p:nvPr/>
        </p:nvCxnSpPr>
        <p:spPr>
          <a:xfrm rot="10800000">
            <a:off x="7542378" y="4341125"/>
            <a:ext cx="243225" cy="1065850"/>
          </a:xfrm>
          <a:prstGeom prst="bentConnector2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7" name="Прямая со стрелкой 296">
            <a:extLst>
              <a:ext uri="{FF2B5EF4-FFF2-40B4-BE49-F238E27FC236}">
                <a16:creationId xmlns:a16="http://schemas.microsoft.com/office/drawing/2014/main" id="{75867D96-E95C-42C9-8E5A-1D556FBDF827}"/>
              </a:ext>
            </a:extLst>
          </p:cNvPr>
          <p:cNvCxnSpPr>
            <a:cxnSpLocks/>
            <a:stCxn id="106" idx="2"/>
            <a:endCxn id="300" idx="3"/>
          </p:cNvCxnSpPr>
          <p:nvPr/>
        </p:nvCxnSpPr>
        <p:spPr>
          <a:xfrm flipH="1">
            <a:off x="2851768" y="4331138"/>
            <a:ext cx="1963065" cy="832055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0" name="TextBox 299">
            <a:extLst>
              <a:ext uri="{FF2B5EF4-FFF2-40B4-BE49-F238E27FC236}">
                <a16:creationId xmlns:a16="http://schemas.microsoft.com/office/drawing/2014/main" id="{3316B6B4-B359-4CC8-BC6C-96640CE9213C}"/>
              </a:ext>
            </a:extLst>
          </p:cNvPr>
          <p:cNvSpPr txBox="1"/>
          <p:nvPr/>
        </p:nvSpPr>
        <p:spPr>
          <a:xfrm>
            <a:off x="1483111" y="4935209"/>
            <a:ext cx="1368657" cy="455968"/>
          </a:xfrm>
          <a:prstGeom prst="rect">
            <a:avLst/>
          </a:prstGeom>
          <a:solidFill>
            <a:srgbClr val="9077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 sz="105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Организационная структура</a:t>
            </a:r>
          </a:p>
        </p:txBody>
      </p:sp>
      <p:cxnSp>
        <p:nvCxnSpPr>
          <p:cNvPr id="303" name="Прямая со стрелкой 302">
            <a:extLst>
              <a:ext uri="{FF2B5EF4-FFF2-40B4-BE49-F238E27FC236}">
                <a16:creationId xmlns:a16="http://schemas.microsoft.com/office/drawing/2014/main" id="{8E43D661-6C4A-421B-8B36-152F9D2BD20A}"/>
              </a:ext>
            </a:extLst>
          </p:cNvPr>
          <p:cNvCxnSpPr>
            <a:cxnSpLocks/>
            <a:stCxn id="147" idx="2"/>
            <a:endCxn id="300" idx="0"/>
          </p:cNvCxnSpPr>
          <p:nvPr/>
        </p:nvCxnSpPr>
        <p:spPr>
          <a:xfrm>
            <a:off x="2165146" y="4331138"/>
            <a:ext cx="2294" cy="604071"/>
          </a:xfrm>
          <a:prstGeom prst="straightConnector1">
            <a:avLst/>
          </a:prstGeom>
          <a:solidFill>
            <a:schemeClr val="accent4">
              <a:lumMod val="75000"/>
              <a:alpha val="72000"/>
            </a:schemeClr>
          </a:solidFill>
          <a:ln w="12700">
            <a:headEnd w="lg" len="med"/>
            <a:tailEnd type="stealth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6B2B618-5B80-4AFF-BE3B-BCB8D478EAF0}"/>
              </a:ext>
            </a:extLst>
          </p:cNvPr>
          <p:cNvSpPr txBox="1"/>
          <p:nvPr/>
        </p:nvSpPr>
        <p:spPr>
          <a:xfrm>
            <a:off x="4960656" y="1601638"/>
            <a:ext cx="2146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Мотивация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43665B-C3D0-42E5-8687-42BDA13C478E}"/>
              </a:ext>
            </a:extLst>
          </p:cNvPr>
          <p:cNvSpPr txBox="1"/>
          <p:nvPr/>
        </p:nvSpPr>
        <p:spPr>
          <a:xfrm>
            <a:off x="4960655" y="2265171"/>
            <a:ext cx="2146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Мотивация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3F05A6-42E2-4201-B490-8E72F3324C51}"/>
              </a:ext>
            </a:extLst>
          </p:cNvPr>
          <p:cNvSpPr txBox="1"/>
          <p:nvPr/>
        </p:nvSpPr>
        <p:spPr>
          <a:xfrm>
            <a:off x="4960655" y="2913176"/>
            <a:ext cx="2146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Бизнес-слой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7F05D5-B5DA-4A06-A2AD-01C14D86A4F8}"/>
              </a:ext>
            </a:extLst>
          </p:cNvPr>
          <p:cNvSpPr txBox="1"/>
          <p:nvPr/>
        </p:nvSpPr>
        <p:spPr>
          <a:xfrm>
            <a:off x="4960655" y="3611240"/>
            <a:ext cx="2146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VAD+BPMN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CE3FFE-A84D-4F29-8BC2-E14D5309D43E}"/>
              </a:ext>
            </a:extLst>
          </p:cNvPr>
          <p:cNvSpPr txBox="1"/>
          <p:nvPr/>
        </p:nvSpPr>
        <p:spPr>
          <a:xfrm>
            <a:off x="5499161" y="4969808"/>
            <a:ext cx="2037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Слой </a:t>
            </a:r>
            <a:r>
              <a:rPr lang="ru-RU" sz="1000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приложений+Технологический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слой</a:t>
            </a:r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+C4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2C0862-728E-4C91-9792-A34EA91236DF}"/>
              </a:ext>
            </a:extLst>
          </p:cNvPr>
          <p:cNvSpPr txBox="1"/>
          <p:nvPr/>
        </p:nvSpPr>
        <p:spPr>
          <a:xfrm>
            <a:off x="2177556" y="5406884"/>
            <a:ext cx="177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Business Studio: </a:t>
            </a:r>
            <a:r>
              <a:rPr lang="ru-RU" sz="1000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Оргструктура</a:t>
            </a:r>
            <a:endParaRPr lang="en-US" sz="1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B9F47E-483C-43ED-A1E8-0F26113CF9CB}"/>
              </a:ext>
            </a:extLst>
          </p:cNvPr>
          <p:cNvSpPr txBox="1"/>
          <p:nvPr/>
        </p:nvSpPr>
        <p:spPr>
          <a:xfrm>
            <a:off x="2177556" y="4325648"/>
            <a:ext cx="1713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Business Studio: </a:t>
            </a:r>
            <a:r>
              <a:rPr lang="ru-RU" sz="1000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Оргструктура</a:t>
            </a:r>
            <a:endParaRPr lang="en-US" sz="1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3A97E01-494D-4CEE-B2F2-411D118809E6}"/>
              </a:ext>
            </a:extLst>
          </p:cNvPr>
          <p:cNvGrpSpPr/>
          <p:nvPr/>
        </p:nvGrpSpPr>
        <p:grpSpPr>
          <a:xfrm>
            <a:off x="8525229" y="1079266"/>
            <a:ext cx="3667584" cy="2081807"/>
            <a:chOff x="7861708" y="916394"/>
            <a:chExt cx="3667584" cy="2081807"/>
          </a:xfrm>
        </p:grpSpPr>
        <p:grpSp>
          <p:nvGrpSpPr>
            <p:cNvPr id="318" name="Группа 317">
              <a:extLst>
                <a:ext uri="{FF2B5EF4-FFF2-40B4-BE49-F238E27FC236}">
                  <a16:creationId xmlns:a16="http://schemas.microsoft.com/office/drawing/2014/main" id="{08F76D19-68C6-47C7-9E34-2FB781352138}"/>
                </a:ext>
              </a:extLst>
            </p:cNvPr>
            <p:cNvGrpSpPr/>
            <p:nvPr/>
          </p:nvGrpSpPr>
          <p:grpSpPr>
            <a:xfrm>
              <a:off x="7861708" y="916394"/>
              <a:ext cx="3326051" cy="1248394"/>
              <a:chOff x="7844086" y="1161447"/>
              <a:chExt cx="3326051" cy="1248394"/>
            </a:xfrm>
          </p:grpSpPr>
          <p:cxnSp>
            <p:nvCxnSpPr>
              <p:cNvPr id="210" name="Прямая со стрелкой 209">
                <a:extLst>
                  <a:ext uri="{FF2B5EF4-FFF2-40B4-BE49-F238E27FC236}">
                    <a16:creationId xmlns:a16="http://schemas.microsoft.com/office/drawing/2014/main" id="{946A452C-4B67-405C-B747-A6AC86746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1577" y="1670017"/>
                <a:ext cx="710669" cy="0"/>
              </a:xfrm>
              <a:prstGeom prst="straightConnector1">
                <a:avLst/>
              </a:prstGeom>
              <a:solidFill>
                <a:schemeClr val="accent4">
                  <a:lumMod val="75000"/>
                  <a:alpha val="72000"/>
                </a:schemeClr>
              </a:solidFill>
              <a:ln w="12700">
                <a:headEnd w="lg" len="med"/>
                <a:tailEnd type="stealth" w="lg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2ECC73D4-C3F0-4EDE-8FDE-5F436023C29A}"/>
                  </a:ext>
                </a:extLst>
              </p:cNvPr>
              <p:cNvSpPr txBox="1"/>
              <p:nvPr/>
            </p:nvSpPr>
            <p:spPr>
              <a:xfrm>
                <a:off x="8750826" y="1485351"/>
                <a:ext cx="24193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</a:rPr>
                  <a:t>Определяет/задает требования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49C7E344-46C8-4391-B61C-B2BE668B2B2B}"/>
                  </a:ext>
                </a:extLst>
              </p:cNvPr>
              <p:cNvSpPr txBox="1"/>
              <p:nvPr/>
            </p:nvSpPr>
            <p:spPr>
              <a:xfrm>
                <a:off x="7844086" y="1161447"/>
                <a:ext cx="9656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solidFill>
                      <a:srgbClr val="FFD086"/>
                    </a:solidFill>
                    <a:latin typeface="+mj-lt"/>
                  </a:rPr>
                  <a:t>Легенда</a:t>
                </a:r>
                <a:endParaRPr lang="ru-RU" dirty="0">
                  <a:solidFill>
                    <a:srgbClr val="FFD086"/>
                  </a:solidFill>
                  <a:latin typeface="+mj-lt"/>
                </a:endParaRPr>
              </a:p>
            </p:txBody>
          </p:sp>
          <p:cxnSp>
            <p:nvCxnSpPr>
              <p:cNvPr id="317" name="Прямая со стрелкой 316">
                <a:extLst>
                  <a:ext uri="{FF2B5EF4-FFF2-40B4-BE49-F238E27FC236}">
                    <a16:creationId xmlns:a16="http://schemas.microsoft.com/office/drawing/2014/main" id="{31D5B34F-1ABC-4A9B-AFB3-C434FF2DAD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5189" y="2260594"/>
                <a:ext cx="710669" cy="0"/>
              </a:xfrm>
              <a:prstGeom prst="straightConnector1">
                <a:avLst/>
              </a:prstGeom>
              <a:solidFill>
                <a:schemeClr val="accent4">
                  <a:lumMod val="75000"/>
                  <a:alpha val="72000"/>
                </a:schemeClr>
              </a:solidFill>
              <a:ln w="12700">
                <a:headEnd w="lg" len="med"/>
                <a:tailEnd type="triangle" w="lg" len="lg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878B8E52-C9FE-4AD0-A71A-EA2CA2AAD099}"/>
                  </a:ext>
                </a:extLst>
              </p:cNvPr>
              <p:cNvSpPr txBox="1"/>
              <p:nvPr/>
            </p:nvSpPr>
            <p:spPr>
              <a:xfrm>
                <a:off x="8744438" y="2071287"/>
                <a:ext cx="16898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</a:rPr>
                  <a:t>Специализация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0E4AF0-11A6-4AC1-83C7-32EB5CD5E1C2}"/>
                </a:ext>
              </a:extLst>
            </p:cNvPr>
            <p:cNvSpPr txBox="1"/>
            <p:nvPr/>
          </p:nvSpPr>
          <p:spPr>
            <a:xfrm>
              <a:off x="8768448" y="2167204"/>
              <a:ext cx="2760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Используемый язык (нотация) для моделирования домена</a:t>
              </a:r>
              <a:endParaRPr lang="en-US" sz="1600" i="1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B8DABF8-F693-4EB9-BE8C-77D2FA19B076}"/>
                </a:ext>
              </a:extLst>
            </p:cNvPr>
            <p:cNvSpPr txBox="1"/>
            <p:nvPr/>
          </p:nvSpPr>
          <p:spPr>
            <a:xfrm>
              <a:off x="7872935" y="2172749"/>
              <a:ext cx="901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i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Курсив</a:t>
              </a:r>
              <a:endParaRPr lang="en-US" sz="1200" i="1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06288F1-1E40-4D12-965B-AD040E4F1667}"/>
              </a:ext>
            </a:extLst>
          </p:cNvPr>
          <p:cNvSpPr txBox="1"/>
          <p:nvPr/>
        </p:nvSpPr>
        <p:spPr>
          <a:xfrm>
            <a:off x="8504054" y="5607525"/>
            <a:ext cx="2037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UML Classes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6C90FB-F9EA-4111-B715-EA65AE213B64}"/>
              </a:ext>
            </a:extLst>
          </p:cNvPr>
          <p:cNvSpPr txBox="1"/>
          <p:nvPr/>
        </p:nvSpPr>
        <p:spPr>
          <a:xfrm rot="16200000">
            <a:off x="228516" y="1547744"/>
            <a:ext cx="2146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Мотивация</a:t>
            </a:r>
          </a:p>
        </p:txBody>
      </p:sp>
      <p:sp>
        <p:nvSpPr>
          <p:cNvPr id="51" name="Стрелка: вниз 50">
            <a:extLst>
              <a:ext uri="{FF2B5EF4-FFF2-40B4-BE49-F238E27FC236}">
                <a16:creationId xmlns:a16="http://schemas.microsoft.com/office/drawing/2014/main" id="{D1A0B240-BC2B-498C-BA3D-972E51710996}"/>
              </a:ext>
            </a:extLst>
          </p:cNvPr>
          <p:cNvSpPr/>
          <p:nvPr/>
        </p:nvSpPr>
        <p:spPr>
          <a:xfrm>
            <a:off x="124146" y="1171543"/>
            <a:ext cx="1416050" cy="554457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Требования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5802CD1-E1F4-4F30-97F8-301BECADF24A}"/>
              </a:ext>
            </a:extLst>
          </p:cNvPr>
          <p:cNvSpPr txBox="1"/>
          <p:nvPr/>
        </p:nvSpPr>
        <p:spPr>
          <a:xfrm>
            <a:off x="5544056" y="5941772"/>
            <a:ext cx="2037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Физический слой</a:t>
            </a:r>
            <a:endParaRPr lang="en-US" sz="1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72B1E5-D081-4482-8F97-DDF6F83ED78C}"/>
              </a:ext>
            </a:extLst>
          </p:cNvPr>
          <p:cNvSpPr txBox="1"/>
          <p:nvPr/>
        </p:nvSpPr>
        <p:spPr>
          <a:xfrm>
            <a:off x="5662164" y="6630182"/>
            <a:ext cx="2037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Физический слой</a:t>
            </a:r>
            <a:endParaRPr lang="en-US" sz="1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FCBD45-CA35-4DD9-8476-CDDB34BE8226}"/>
              </a:ext>
            </a:extLst>
          </p:cNvPr>
          <p:cNvSpPr txBox="1"/>
          <p:nvPr/>
        </p:nvSpPr>
        <p:spPr>
          <a:xfrm>
            <a:off x="8504053" y="4954688"/>
            <a:ext cx="2037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ArchiMate: </a:t>
            </a:r>
            <a:r>
              <a:rPr lang="ru-RU" sz="10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Физический слой</a:t>
            </a:r>
            <a:endParaRPr lang="en-US" sz="10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1D15E5-9624-4489-8225-8DF118BB5FB8}"/>
              </a:ext>
            </a:extLst>
          </p:cNvPr>
          <p:cNvSpPr/>
          <p:nvPr/>
        </p:nvSpPr>
        <p:spPr>
          <a:xfrm>
            <a:off x="8390021" y="1010653"/>
            <a:ext cx="3609474" cy="23421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052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4807D1EE-177F-43E8-9F51-8C1433306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355795"/>
            <a:ext cx="9272975" cy="761805"/>
          </a:xfrm>
        </p:spPr>
        <p:txBody>
          <a:bodyPr>
            <a:noAutofit/>
          </a:bodyPr>
          <a:lstStyle/>
          <a:p>
            <a:r>
              <a:rPr lang="ru-RU" dirty="0"/>
              <a:t>Продукт. Стек нотаций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D4E893E4-5D76-4C80-AB04-279012533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685508"/>
              </p:ext>
            </p:extLst>
          </p:nvPr>
        </p:nvGraphicFramePr>
        <p:xfrm>
          <a:off x="337003" y="1224516"/>
          <a:ext cx="5009934" cy="4408968"/>
        </p:xfrm>
        <a:graphic>
          <a:graphicData uri="http://schemas.openxmlformats.org/drawingml/2006/table">
            <a:tbl>
              <a:tblPr firstRow="1" bandRow="1">
                <a:solidFill>
                  <a:srgbClr val="CCECFF"/>
                </a:solidFill>
                <a:tableStyleId>{5C22544A-7EE6-4342-B048-85BDC9FD1C3A}</a:tableStyleId>
              </a:tblPr>
              <a:tblGrid>
                <a:gridCol w="1875512">
                  <a:extLst>
                    <a:ext uri="{9D8B030D-6E8A-4147-A177-3AD203B41FA5}">
                      <a16:colId xmlns:a16="http://schemas.microsoft.com/office/drawing/2014/main" val="1858683028"/>
                    </a:ext>
                  </a:extLst>
                </a:gridCol>
                <a:gridCol w="3134422">
                  <a:extLst>
                    <a:ext uri="{9D8B030D-6E8A-4147-A177-3AD203B41FA5}">
                      <a16:colId xmlns:a16="http://schemas.microsoft.com/office/drawing/2014/main" val="3540597455"/>
                    </a:ext>
                  </a:extLst>
                </a:gridCol>
              </a:tblGrid>
              <a:tr h="593100">
                <a:tc>
                  <a:txBody>
                    <a:bodyPr/>
                    <a:lstStyle/>
                    <a:p>
                      <a:r>
                        <a:rPr lang="ru-RU" sz="1600" b="1" dirty="0">
                          <a:effectLst/>
                        </a:rPr>
                        <a:t>Слой</a:t>
                      </a:r>
                      <a:endParaRPr lang="ru-RU" sz="1600" b="1" dirty="0">
                        <a:latin typeface="Roboto Medium" panose="02000000000000000000" pitchFamily="2" charset="0"/>
                        <a:ea typeface="Roboto Medium" panose="02000000000000000000" pitchFamily="2" charset="0"/>
                        <a:cs typeface="Roboto Medium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Нотации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071B9">
                            <a:shade val="30000"/>
                            <a:satMod val="115000"/>
                          </a:srgbClr>
                        </a:gs>
                        <a:gs pos="50000">
                          <a:srgbClr val="4071B9">
                            <a:shade val="67500"/>
                            <a:satMod val="115000"/>
                          </a:srgbClr>
                        </a:gs>
                        <a:gs pos="100000">
                          <a:srgbClr val="4071B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0315096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Times New Roman" panose="02020603050405020304" pitchFamily="18" charset="0"/>
                        </a:rPr>
                        <a:t>Заинтересованные стороны</a:t>
                      </a: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Карта потребностей</a:t>
                      </a:r>
                      <a:b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</a:b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CJM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9971629"/>
                  </a:ext>
                </a:extLst>
              </a:tr>
              <a:tr h="433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Стратегия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ССП Нортона и Каплана или Аспект мотивации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ArchiMate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736150"/>
                  </a:ext>
                </a:extLst>
              </a:tr>
              <a:tr h="433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Бизнес-архитектура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Верхний уровень: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VAD 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или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IDEF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0</a:t>
                      </a:r>
                      <a:b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</a:b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Нижний уровень: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BPMN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 или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EPC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/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FAD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56356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ИТ-архитектура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ArchiMate 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или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C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4</a:t>
                      </a: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165987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Архитектура решений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UML 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или С4</a:t>
                      </a: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6227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Модель данных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UML Classes 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или </a:t>
                      </a: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ERD, DFD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402062"/>
                  </a:ext>
                </a:extLst>
              </a:tr>
              <a:tr h="509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Times New Roman" panose="02020603050405020304" pitchFamily="18" charset="0"/>
                        </a:rPr>
                        <a:t>Риски</a:t>
                      </a:r>
                    </a:p>
                  </a:txBody>
                  <a:tcPr marL="64369" marR="64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Диаграмма структуры рисков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Матрица рисков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</a:rPr>
                        <a:t>Bow-Tie</a:t>
                      </a:r>
                      <a:endParaRPr lang="ru-RU" sz="1400" kern="1200" dirty="0">
                        <a:solidFill>
                          <a:srgbClr val="002060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64369" marR="64369" marT="0" marB="0">
                    <a:lnL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4B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850778"/>
                  </a:ext>
                </a:extLst>
              </a:tr>
            </a:tbl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F7CC9CE-7138-4A89-BD8D-F7F021320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735" y="1047474"/>
            <a:ext cx="3857340" cy="3331707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C3E03A9-D3E6-49FA-A958-5357E33E1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038" y="1414431"/>
            <a:ext cx="4300392" cy="31865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E7A800-F974-48D4-AA84-917F69156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266" y="2774205"/>
            <a:ext cx="3899596" cy="280283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7E9C1B-2EC0-43EA-A3E6-4988B4331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165" y="3795927"/>
            <a:ext cx="3899596" cy="2818039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4ACD31-8FA8-481D-97D7-D6516CBD6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900" y="2352411"/>
            <a:ext cx="4577861" cy="2022185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3A57F8-80C9-4323-B4F0-4220060F1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03" y="4032016"/>
            <a:ext cx="2297411" cy="2470189"/>
          </a:xfrm>
          <a:prstGeom prst="rect">
            <a:avLst/>
          </a:prstGeom>
          <a:effectLst>
            <a:glow rad="406400">
              <a:srgbClr val="2D9DFF">
                <a:alpha val="15686"/>
              </a:srgbClr>
            </a:glo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AFADF93-9C44-41C7-B535-F85AF6755221}"/>
              </a:ext>
            </a:extLst>
          </p:cNvPr>
          <p:cNvSpPr/>
          <p:nvPr/>
        </p:nvSpPr>
        <p:spPr>
          <a:xfrm>
            <a:off x="240735" y="578296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Подробнее – в записи доклада </a:t>
            </a:r>
            <a:br>
              <a:rPr lang="ru-RU" sz="1600" dirty="0"/>
            </a:br>
            <a:r>
              <a:rPr lang="ru-RU" sz="16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«Бесшовное моделирование архитектуры: от потребностей стейкхолдеров бизнеса до архитектуры IT-решений»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5010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Экосистема. </a:t>
            </a:r>
            <a:r>
              <a:rPr lang="ru-RU" dirty="0">
                <a:ea typeface="Roboto Bold" panose="02000000000000000000" pitchFamily="2" charset="0"/>
                <a:cs typeface="Roboto Medium" panose="02000000000000000000" pitchFamily="2" charset="0"/>
              </a:rPr>
              <a:t>Партнеры</a:t>
            </a:r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E6670408-38F4-4C81-B9E2-12B31B651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335" y="1246335"/>
            <a:ext cx="11016338" cy="1367556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FFD086"/>
                </a:solidFill>
              </a:rPr>
              <a:t>Партнерами </a:t>
            </a:r>
            <a:r>
              <a:rPr lang="en-US" sz="1800" dirty="0">
                <a:solidFill>
                  <a:srgbClr val="FFD086"/>
                </a:solidFill>
              </a:rPr>
              <a:t>Business Studio</a:t>
            </a:r>
            <a:r>
              <a:rPr lang="ru-RU" sz="1800" dirty="0">
                <a:solidFill>
                  <a:srgbClr val="FFD086"/>
                </a:solidFill>
              </a:rPr>
              <a:t> являются более 60 консалтинговых и ИТ-компаний из 5 стран СНГ</a:t>
            </a:r>
          </a:p>
          <a:p>
            <a:r>
              <a:rPr lang="ru-RU" dirty="0"/>
              <a:t>За последнее время партнерами стали ведущие интеграторы и поставщики </a:t>
            </a:r>
            <a:r>
              <a:rPr lang="en-US" dirty="0"/>
              <a:t>BPM</a:t>
            </a:r>
            <a:r>
              <a:rPr lang="ru-RU" dirty="0"/>
              <a:t>-решений:</a:t>
            </a:r>
            <a:endParaRPr lang="ru-RU" dirty="0">
              <a:solidFill>
                <a:srgbClr val="FFD086"/>
              </a:solidFill>
              <a:latin typeface="Roboto Medium"/>
            </a:endParaRPr>
          </a:p>
          <a:p>
            <a:br>
              <a:rPr lang="ru-RU" dirty="0">
                <a:solidFill>
                  <a:srgbClr val="FFD086"/>
                </a:solidFill>
                <a:latin typeface="Roboto Medium"/>
              </a:rPr>
            </a:br>
            <a:endParaRPr lang="ru-RU" dirty="0">
              <a:solidFill>
                <a:srgbClr val="FFD086"/>
              </a:solidFill>
              <a:latin typeface="Roboto Medium"/>
            </a:endParaRPr>
          </a:p>
          <a:p>
            <a:endParaRPr lang="ru-RU" b="1" dirty="0">
              <a:solidFill>
                <a:schemeClr val="lt1"/>
              </a:solidFill>
            </a:endParaRPr>
          </a:p>
          <a:p>
            <a:endParaRPr lang="ru-RU" dirty="0">
              <a:solidFill>
                <a:srgbClr val="FFD086"/>
              </a:solidFill>
              <a:latin typeface="Roboto Medium"/>
            </a:endParaRPr>
          </a:p>
          <a:p>
            <a:endParaRPr lang="ru-RU" dirty="0">
              <a:solidFill>
                <a:srgbClr val="FFD086"/>
              </a:solidFill>
              <a:latin typeface="Roboto Medium"/>
            </a:endParaRPr>
          </a:p>
        </p:txBody>
      </p:sp>
      <p:sp>
        <p:nvSpPr>
          <p:cNvPr id="6" name="Объект 3">
            <a:extLst>
              <a:ext uri="{FF2B5EF4-FFF2-40B4-BE49-F238E27FC236}">
                <a16:creationId xmlns:a16="http://schemas.microsoft.com/office/drawing/2014/main" id="{E6670408-38F4-4C81-B9E2-12B31B651C76}"/>
              </a:ext>
            </a:extLst>
          </p:cNvPr>
          <p:cNvSpPr txBox="1">
            <a:spLocks/>
          </p:cNvSpPr>
          <p:nvPr/>
        </p:nvSpPr>
        <p:spPr>
          <a:xfrm>
            <a:off x="1063337" y="2912918"/>
            <a:ext cx="8530108" cy="868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FFD086"/>
              </a:solidFill>
              <a:latin typeface="Roboto Medium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1" y="2270316"/>
            <a:ext cx="2413007" cy="639526"/>
          </a:xfrm>
          <a:prstGeom prst="rect">
            <a:avLst/>
          </a:prstGeom>
        </p:spPr>
      </p:pic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C771A704-7871-41CB-8047-4B4B07BCBF3E}"/>
              </a:ext>
            </a:extLst>
          </p:cNvPr>
          <p:cNvSpPr/>
          <p:nvPr/>
        </p:nvSpPr>
        <p:spPr>
          <a:xfrm>
            <a:off x="4880064" y="3554785"/>
            <a:ext cx="6350000" cy="2152344"/>
          </a:xfrm>
          <a:prstGeom prst="wedgeRoundRectCallout">
            <a:avLst>
              <a:gd name="adj1" fmla="val 43367"/>
              <a:gd name="adj2" fmla="val 6309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glow rad="406400">
              <a:srgbClr val="2D9DFF">
                <a:alpha val="1568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Для наших проектов мы выбираем инструменты, проверенные практикой. Среди множества решений на рынке Business Studio зарекомендовала себя как один из наиболее зрелых и функционально развитых инструментов для проектирования бизнес-архитектуры — с сильной методологической поддержкой как со стороны разработчика, так и нашей команды консультантов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Анастасия Кабаева, партнер технологической практики «Технологии Доверия» (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ex-PricewaterhouseCoopers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12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br>
              <a:rPr lang="ru-RU" sz="1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bg1"/>
                </a:solidFill>
                <a:hlinkClick r:id="rId4"/>
              </a:rPr>
              <a:t>Комментарий для РБК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4190B693-05E9-490D-9A80-81E9F8C98D20}"/>
              </a:ext>
            </a:extLst>
          </p:cNvPr>
          <p:cNvSpPr/>
          <p:nvPr/>
        </p:nvSpPr>
        <p:spPr>
          <a:xfrm>
            <a:off x="5058494" y="3725987"/>
            <a:ext cx="6350000" cy="2152344"/>
          </a:xfrm>
          <a:prstGeom prst="wedgeRoundRectCallout">
            <a:avLst>
              <a:gd name="adj1" fmla="val 43367"/>
              <a:gd name="adj2" fmla="val 6309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glow rad="406400">
              <a:srgbClr val="2D9DFF">
                <a:alpha val="1568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Business Studio позволяет выстраивать единое информационное пространство для команды проекта, обеспечивая прозрачность, контроль и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консистентность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моделей бизнес-процессов. Это особенно важно при работе с крупными организациями, где требуется согласование десятков функциональных блоков и ИТ-систем. Кроме того, переход на отечественное решение соответствует стратегии импортозамещения, которой мы придерживаемся.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Максим Волошинов, директор по развитию бизнеса компании </a:t>
            </a:r>
            <a:r>
              <a:rPr lang="ru-RU" sz="1200" i="1" dirty="0" err="1">
                <a:solidFill>
                  <a:schemeClr val="accent1">
                    <a:lumMod val="50000"/>
                  </a:schemeClr>
                </a:solidFill>
              </a:rPr>
              <a:t>bpm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r"/>
            <a:br>
              <a:rPr lang="ru-RU" sz="1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bg1"/>
                </a:solidFill>
                <a:hlinkClick r:id="rId5"/>
              </a:rPr>
              <a:t>Комментарий для </a:t>
            </a:r>
            <a:r>
              <a:rPr lang="en-US" sz="1400" dirty="0">
                <a:solidFill>
                  <a:schemeClr val="bg1"/>
                </a:solidFill>
                <a:hlinkClick r:id="rId5"/>
              </a:rPr>
              <a:t>CNEWS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98B2165E-BAB5-459A-9B5E-AAE7914B0EAD}"/>
              </a:ext>
            </a:extLst>
          </p:cNvPr>
          <p:cNvSpPr/>
          <p:nvPr/>
        </p:nvSpPr>
        <p:spPr>
          <a:xfrm>
            <a:off x="5302884" y="3915991"/>
            <a:ext cx="6350000" cy="2152344"/>
          </a:xfrm>
          <a:prstGeom prst="wedgeRoundRectCallout">
            <a:avLst>
              <a:gd name="adj1" fmla="val 43367"/>
              <a:gd name="adj2" fmla="val 6309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glow rad="406400">
              <a:srgbClr val="2D9DFF">
                <a:alpha val="1568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200"/>
              </a:spcBef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После тестирования различных решений мы отдали предпочтение системе бизнес-моделирования Business Studio. Решение о выборе Business Studio обусловлено запросами рынка и стремлением нашей компании использовать только проверенные временем и практикой инструменты. Business Studio имеет репутацию системы с высокой надежностью и доказанной эффективностью в реализации проектов по внедрению процессного управления.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Юрий Емельянчиков, генеральный директор ООО «</a:t>
            </a:r>
            <a:r>
              <a:rPr lang="ru-RU" sz="1200" i="1" dirty="0" err="1">
                <a:solidFill>
                  <a:schemeClr val="accent1">
                    <a:lumMod val="50000"/>
                  </a:schemeClr>
                </a:solidFill>
              </a:rPr>
              <a:t>Дайнова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 Консалтинг».</a:t>
            </a:r>
          </a:p>
          <a:p>
            <a:pPr algn="r"/>
            <a:br>
              <a:rPr lang="ru-RU" sz="1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bg1"/>
                </a:solidFill>
                <a:hlinkClick r:id="rId6"/>
              </a:rPr>
              <a:t>Комментарий для РБК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93DBA8EA-467C-40AC-A26E-7D5D681192E0}"/>
              </a:ext>
            </a:extLst>
          </p:cNvPr>
          <p:cNvSpPr/>
          <p:nvPr/>
        </p:nvSpPr>
        <p:spPr>
          <a:xfrm>
            <a:off x="5593642" y="4161866"/>
            <a:ext cx="6350000" cy="2152344"/>
          </a:xfrm>
          <a:prstGeom prst="wedgeRoundRectCallout">
            <a:avLst>
              <a:gd name="adj1" fmla="val 43367"/>
              <a:gd name="adj2" fmla="val 6309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glow rad="406400">
              <a:srgbClr val="2D9DFF">
                <a:alpha val="1568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Система помогает выявить функциональные разрывы, проверить требования к интеграционному слою ИТ-ландшафта предприятия, оценить уровень автоматизации деятельности. Такой подход значительно сократил время и ресурс специалистов на выполнение рутинных задач, разработку связанных моделей бизнес-процессов и формирование приемо-сдаточной документации. </a:t>
            </a:r>
          </a:p>
          <a:p>
            <a:endParaRPr lang="en-US" sz="12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Антон Воробьев, руководитель направления «Инновационные технологии» «К2ТЕХ».</a:t>
            </a:r>
          </a:p>
          <a:p>
            <a:pPr algn="r"/>
            <a:br>
              <a:rPr lang="ru-RU" sz="1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bg1"/>
                </a:solidFill>
                <a:hlinkClick r:id="rId7"/>
              </a:rPr>
              <a:t>Комментарий для </a:t>
            </a:r>
            <a:r>
              <a:rPr lang="en-US" sz="1400" dirty="0">
                <a:solidFill>
                  <a:schemeClr val="bg1"/>
                </a:solidFill>
                <a:hlinkClick r:id="rId7"/>
              </a:rPr>
              <a:t>CNEWS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C3383551-05F0-49AA-9EB4-7958D0694607}"/>
              </a:ext>
            </a:extLst>
          </p:cNvPr>
          <p:cNvSpPr txBox="1">
            <a:spLocks/>
          </p:cNvSpPr>
          <p:nvPr/>
        </p:nvSpPr>
        <p:spPr>
          <a:xfrm>
            <a:off x="457535" y="3845320"/>
            <a:ext cx="3876340" cy="1367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Почему они выбрали </a:t>
            </a:r>
            <a:r>
              <a:rPr lang="en-US" dirty="0"/>
              <a:t>Business Studio </a:t>
            </a:r>
            <a:r>
              <a:rPr lang="ru-RU" dirty="0"/>
              <a:t>в качестве инструмента для поддержки клиентов на всех этапах цифровой трансформации? Подробности – в интервью с руководителями архитектурных практик.</a:t>
            </a:r>
            <a:endParaRPr lang="ru-RU" dirty="0">
              <a:solidFill>
                <a:srgbClr val="FFD086"/>
              </a:solidFill>
              <a:latin typeface="Roboto Medium"/>
            </a:endParaRPr>
          </a:p>
          <a:p>
            <a:endParaRPr lang="ru-RU" dirty="0">
              <a:solidFill>
                <a:srgbClr val="FFD086"/>
              </a:solidFill>
              <a:latin typeface="Roboto Medium"/>
            </a:endParaRPr>
          </a:p>
          <a:p>
            <a:endParaRPr lang="ru-RU" dirty="0">
              <a:solidFill>
                <a:srgbClr val="FFD086"/>
              </a:solidFill>
              <a:latin typeface="Roboto Medium"/>
            </a:endParaRPr>
          </a:p>
          <a:p>
            <a:br>
              <a:rPr lang="ru-RU" dirty="0">
                <a:solidFill>
                  <a:srgbClr val="FFD086"/>
                </a:solidFill>
                <a:latin typeface="Roboto Medium"/>
              </a:rPr>
            </a:br>
            <a:endParaRPr lang="ru-RU" dirty="0">
              <a:solidFill>
                <a:srgbClr val="FFD086"/>
              </a:solidFill>
              <a:latin typeface="Roboto Medium"/>
            </a:endParaRPr>
          </a:p>
          <a:p>
            <a:endParaRPr lang="ru-RU" b="1" dirty="0">
              <a:solidFill>
                <a:schemeClr val="lt1"/>
              </a:solidFill>
            </a:endParaRPr>
          </a:p>
          <a:p>
            <a:endParaRPr lang="ru-RU" dirty="0">
              <a:solidFill>
                <a:srgbClr val="FFD086"/>
              </a:solidFill>
              <a:latin typeface="Roboto Medium"/>
            </a:endParaRPr>
          </a:p>
          <a:p>
            <a:endParaRPr lang="ru-RU" dirty="0">
              <a:solidFill>
                <a:srgbClr val="FFD086"/>
              </a:solidFill>
              <a:latin typeface="Roboto Medium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3E9E496-207C-48AE-9780-F3C19A450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6807" y="2188468"/>
            <a:ext cx="2544320" cy="85561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C9CFA46-7B35-4833-AF89-73FA7FF3D8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3366" y="2187229"/>
            <a:ext cx="3376466" cy="84411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A0F0D2D-5254-450B-B1F4-2CC8481D6A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3639" y="2378620"/>
            <a:ext cx="2029246" cy="54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8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7DD66-E822-FE66-7563-14132F3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4" y="95657"/>
            <a:ext cx="7533075" cy="45596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lang="ru-RU" dirty="0"/>
              <a:t>Продукт. Совет корпоративных архитекторов как источник требований по развитию</a:t>
            </a:r>
            <a:br>
              <a:rPr lang="ru-RU" dirty="0"/>
            </a:br>
            <a:endParaRPr lang="en-US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7092D46-28FC-429D-8AF3-4B5D022A6776}"/>
              </a:ext>
            </a:extLst>
          </p:cNvPr>
          <p:cNvSpPr/>
          <p:nvPr/>
        </p:nvSpPr>
        <p:spPr>
          <a:xfrm>
            <a:off x="552450" y="3128137"/>
            <a:ext cx="6096000" cy="26068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ct val="100000"/>
              <a:buBlip>
                <a:blip r:embed="rId2">
                  <a:extLst/>
                </a:blip>
              </a:buBlip>
              <a:tabLst>
                <a:tab pos="269875" algn="l"/>
                <a:tab pos="360363" algn="l"/>
              </a:tabLst>
              <a:defRPr/>
            </a:pPr>
            <a:r>
              <a:rPr lang="ru-RU" dirty="0">
                <a:solidFill>
                  <a:srgbClr val="F8F8F8"/>
                </a:solidFill>
              </a:rPr>
              <a:t>Россети,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ct val="100000"/>
              <a:buBlip>
                <a:blip r:embed="rId2">
                  <a:extLst/>
                </a:blip>
              </a:buBlip>
              <a:tabLst>
                <a:tab pos="269875" algn="l"/>
                <a:tab pos="360363" algn="l"/>
              </a:tabLst>
              <a:defRPr/>
            </a:pPr>
            <a:r>
              <a:rPr lang="ru-RU" dirty="0">
                <a:solidFill>
                  <a:srgbClr val="F8F8F8"/>
                </a:solidFill>
              </a:rPr>
              <a:t>Уралхим,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ct val="100000"/>
              <a:buBlip>
                <a:blip r:embed="rId2">
                  <a:extLst/>
                </a:blip>
              </a:buBlip>
              <a:tabLst>
                <a:tab pos="269875" algn="l"/>
                <a:tab pos="360363" algn="l"/>
              </a:tabLst>
              <a:defRPr/>
            </a:pPr>
            <a:r>
              <a:rPr lang="ru-RU" dirty="0">
                <a:solidFill>
                  <a:srgbClr val="F8F8F8"/>
                </a:solidFill>
              </a:rPr>
              <a:t>Еврохим,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ct val="100000"/>
              <a:buBlip>
                <a:blip r:embed="rId2">
                  <a:extLst/>
                </a:blip>
              </a:buBlip>
              <a:tabLst>
                <a:tab pos="269875" algn="l"/>
                <a:tab pos="360363" algn="l"/>
              </a:tabLst>
              <a:defRPr/>
            </a:pPr>
            <a:r>
              <a:rPr lang="ru-RU" dirty="0">
                <a:solidFill>
                  <a:srgbClr val="F8F8F8"/>
                </a:solidFill>
              </a:rPr>
              <a:t>Сибур,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ct val="100000"/>
              <a:buBlip>
                <a:blip r:embed="rId2">
                  <a:extLst/>
                </a:blip>
              </a:buBlip>
              <a:tabLst>
                <a:tab pos="269875" algn="l"/>
                <a:tab pos="360363" algn="l"/>
              </a:tabLst>
              <a:defRPr/>
            </a:pPr>
            <a:r>
              <a:rPr lang="ru-RU" dirty="0">
                <a:solidFill>
                  <a:srgbClr val="F8F8F8"/>
                </a:solidFill>
              </a:rPr>
              <a:t>Магнит,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ct val="100000"/>
              <a:buBlip>
                <a:blip r:embed="rId2">
                  <a:extLst/>
                </a:blip>
              </a:buBlip>
              <a:tabLst>
                <a:tab pos="269875" algn="l"/>
                <a:tab pos="360363" algn="l"/>
              </a:tabLst>
              <a:defRPr/>
            </a:pPr>
            <a:r>
              <a:rPr lang="ru-RU" dirty="0">
                <a:solidFill>
                  <a:srgbClr val="F8F8F8"/>
                </a:solidFill>
              </a:rPr>
              <a:t>РСХБ,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ct val="100000"/>
              <a:buBlip>
                <a:blip r:embed="rId2">
                  <a:extLst/>
                </a:blip>
              </a:buBlip>
              <a:tabLst>
                <a:tab pos="269875" algn="l"/>
                <a:tab pos="360363" algn="l"/>
              </a:tabLst>
              <a:defRPr/>
            </a:pPr>
            <a:r>
              <a:rPr lang="en-US" dirty="0">
                <a:solidFill>
                  <a:srgbClr val="F8F8F8"/>
                </a:solidFill>
              </a:rPr>
              <a:t>Highland</a:t>
            </a:r>
            <a:r>
              <a:rPr lang="ru-RU" dirty="0">
                <a:solidFill>
                  <a:srgbClr val="F8F8F8"/>
                </a:solidFill>
              </a:rPr>
              <a:t> </a:t>
            </a:r>
            <a:r>
              <a:rPr lang="en-US" dirty="0">
                <a:solidFill>
                  <a:srgbClr val="F8F8F8"/>
                </a:solidFill>
              </a:rPr>
              <a:t>gold</a:t>
            </a:r>
            <a:r>
              <a:rPr lang="ru-RU" dirty="0">
                <a:solidFill>
                  <a:srgbClr val="F8F8F8"/>
                </a:solidFill>
              </a:rPr>
              <a:t>.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E9A8B115-4B42-49BF-91EB-9DC3BBD25AD1}"/>
              </a:ext>
            </a:extLst>
          </p:cNvPr>
          <p:cNvSpPr txBox="1">
            <a:spLocks/>
          </p:cNvSpPr>
          <p:nvPr/>
        </p:nvSpPr>
        <p:spPr>
          <a:xfrm>
            <a:off x="239326" y="1537864"/>
            <a:ext cx="5751900" cy="145381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dirty="0">
                <a:solidFill>
                  <a:srgbClr val="FFD086"/>
                </a:solidFill>
                <a:ea typeface="+mj-ea"/>
                <a:cs typeface="+mj-cs"/>
              </a:rPr>
              <a:t>Совет корпоративных архитекторов</a:t>
            </a:r>
          </a:p>
          <a:p>
            <a:pPr>
              <a:lnSpc>
                <a:spcPct val="120000"/>
              </a:lnSpc>
            </a:pPr>
            <a:r>
              <a:rPr lang="ru-RU" sz="2500" dirty="0"/>
              <a:t>Неформальное сообщество корпоративных архитекторов ведущих компаний страны. Цель сообщества - выработка и инструментальная реализация лучших методологических решений.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41" y="1066854"/>
            <a:ext cx="5416833" cy="541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49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7DD66-E822-FE66-7563-14132F3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6" y="366244"/>
            <a:ext cx="8130235" cy="45596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SzPct val="100000"/>
            </a:pPr>
            <a:r>
              <a:rPr lang="ru-RU" dirty="0"/>
              <a:t>Продукт. Методология «из коробки» и быстрый старт</a:t>
            </a:r>
            <a:br>
              <a:rPr lang="ru-RU" dirty="0"/>
            </a:br>
            <a:endParaRPr lang="en-US" dirty="0"/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E9A8B115-4B42-49BF-91EB-9DC3BBD25AD1}"/>
              </a:ext>
            </a:extLst>
          </p:cNvPr>
          <p:cNvSpPr txBox="1">
            <a:spLocks/>
          </p:cNvSpPr>
          <p:nvPr/>
        </p:nvSpPr>
        <p:spPr>
          <a:xfrm>
            <a:off x="239326" y="1351252"/>
            <a:ext cx="7324352" cy="3570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dirty="0"/>
              <a:t>📚</a:t>
            </a:r>
            <a:r>
              <a:rPr lang="ru-RU" dirty="0">
                <a:solidFill>
                  <a:srgbClr val="FFD086"/>
                </a:solidFill>
              </a:rPr>
              <a:t> Готовая методология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Система уже настроена под лучшие практики.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Самый обширный набор возможностей на рынке без дополнительных модулей.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Готовые отчеты и шаблоны документов по всем аспектам архитектуры.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Продукт «как есть» достаточен для быстрого старта работ по созданию архитектуры. Не требуется выделение дополнительных бюджетов на настройку методологии при внедрении</a:t>
            </a:r>
          </a:p>
          <a:p>
            <a:pPr>
              <a:lnSpc>
                <a:spcPct val="120000"/>
              </a:lnSpc>
            </a:pPr>
            <a:r>
              <a:rPr lang="ru-RU" dirty="0"/>
              <a:t>🚀</a:t>
            </a:r>
            <a:r>
              <a:rPr lang="ru-RU" dirty="0">
                <a:solidFill>
                  <a:srgbClr val="FFD086"/>
                </a:solidFill>
              </a:rPr>
              <a:t> Легкий старт и освоение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Интуитивный интерфейс и простота обучения.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Специалисты начинают работать продуктивно в кратчайшие сроки.</a:t>
            </a:r>
          </a:p>
          <a:p>
            <a:pPr>
              <a:lnSpc>
                <a:spcPct val="120000"/>
              </a:lnSpc>
            </a:pPr>
            <a:r>
              <a:rPr lang="ru-RU" dirty="0"/>
              <a:t>💰</a:t>
            </a:r>
            <a:r>
              <a:rPr lang="ru-RU" dirty="0">
                <a:solidFill>
                  <a:srgbClr val="FFD086"/>
                </a:solidFill>
              </a:rPr>
              <a:t> Экономия на внедрении и кастомизации (</a:t>
            </a:r>
            <a:r>
              <a:rPr lang="ru-RU" dirty="0" err="1">
                <a:solidFill>
                  <a:srgbClr val="FFD086"/>
                </a:solidFill>
              </a:rPr>
              <a:t>NoCode</a:t>
            </a:r>
            <a:r>
              <a:rPr lang="ru-RU" dirty="0">
                <a:solidFill>
                  <a:srgbClr val="FFD086"/>
                </a:solidFill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Концепция </a:t>
            </a:r>
            <a:r>
              <a:rPr lang="ru-RU" sz="1400" dirty="0" err="1"/>
              <a:t>NoCode</a:t>
            </a:r>
            <a:r>
              <a:rPr lang="ru-RU" sz="1400" dirty="0"/>
              <a:t> снижает трудозатраты на </a:t>
            </a:r>
            <a:r>
              <a:rPr lang="ru-RU" sz="1400" dirty="0" err="1"/>
              <a:t>кастомизацию</a:t>
            </a:r>
            <a:r>
              <a:rPr lang="ru-RU" sz="1400" dirty="0"/>
              <a:t> в 3–4 раза по сравнению с аналогами.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Гибкая настройка без привлечения дорогостоящих разработчиков.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35" y="1724203"/>
            <a:ext cx="3868214" cy="38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89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7DD66-E822-FE66-7563-14132F3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355796"/>
            <a:ext cx="9272975" cy="455968"/>
          </a:xfrm>
        </p:spPr>
        <p:txBody>
          <a:bodyPr>
            <a:noAutofit/>
          </a:bodyPr>
          <a:lstStyle/>
          <a:p>
            <a:r>
              <a:rPr lang="ru-RU" dirty="0"/>
              <a:t>Продукт. </a:t>
            </a:r>
            <a:r>
              <a:rPr lang="ru-RU" dirty="0">
                <a:ea typeface="Roboto Bold" panose="02000000000000000000" pitchFamily="2" charset="0"/>
                <a:cs typeface="Roboto Medium" panose="02000000000000000000" pitchFamily="2" charset="0"/>
              </a:rPr>
              <a:t>Планы развития</a:t>
            </a:r>
            <a:endParaRPr lang="ru-RU" dirty="0"/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015D9598-9E40-4E70-BE5F-56F89292FB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2799" y="1477666"/>
          <a:ext cx="3545434" cy="416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8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квартал 2026 - Версия 7.0.2</a:t>
                      </a:r>
                      <a:endParaRPr lang="en-US" sz="2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9DBC"/>
                        </a:buClr>
                        <a:buSzPct val="100000"/>
                        <a:buBlip>
                          <a:blip r:embed="rId2">
                            <a:extLst/>
                          </a:blip>
                        </a:buBlip>
                        <a:tabLst>
                          <a:tab pos="269875" algn="l"/>
                          <a:tab pos="360363" algn="l"/>
                        </a:tabLst>
                        <a:defRPr/>
                      </a:pPr>
                      <a:r>
                        <a:rPr lang="ru-RU" sz="1600" b="0" kern="120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Внутренняя автоматизация (реакция на события, скрипты)</a:t>
                      </a:r>
                      <a:endParaRPr lang="en-US" sz="1600" b="0" kern="1200" dirty="0">
                        <a:solidFill>
                          <a:srgbClr val="F8F8F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9DBC"/>
                        </a:buClr>
                        <a:buSzPct val="100000"/>
                        <a:buNone/>
                        <a:tabLst>
                          <a:tab pos="269875" algn="l"/>
                          <a:tab pos="360363" algn="l"/>
                        </a:tabLst>
                        <a:defRPr/>
                      </a:pPr>
                      <a:endParaRPr lang="ru-RU" sz="1600" b="1" dirty="0">
                        <a:solidFill>
                          <a:srgbClr val="F8F8F8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None/>
                        <a:tabLst>
                          <a:tab pos="269875" algn="l"/>
                          <a:tab pos="360363" algn="l"/>
                        </a:tabLst>
                        <a:defRPr/>
                      </a:pPr>
                      <a:endParaRPr lang="en-US" sz="1600" b="0" dirty="0">
                        <a:solidFill>
                          <a:srgbClr val="F8F8F8"/>
                        </a:solidFill>
                      </a:endParaRPr>
                    </a:p>
                  </a:txBody>
                  <a:tcPr marL="360000"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E7DFC67-3A18-48F9-AD3F-7FCC62765D2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66482" y="1413497"/>
          <a:ext cx="3762002" cy="416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8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квартал 2026 - Версия 7.0.3</a:t>
                      </a:r>
                      <a:endParaRPr lang="en-US" sz="2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65113" lvl="0" indent="-265113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9DBC"/>
                        </a:buClr>
                        <a:buSzPct val="100000"/>
                        <a:buBlip>
                          <a:blip r:embed="rId2">
                            <a:extLst/>
                          </a:blip>
                        </a:buBlip>
                        <a:tabLst>
                          <a:tab pos="176213" algn="l"/>
                          <a:tab pos="360363" algn="l"/>
                        </a:tabLst>
                        <a:defRPr/>
                      </a:pP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3ий  финальный этап отказа от стека </a:t>
                      </a:r>
                      <a:r>
                        <a:rPr lang="ru-RU" sz="1600" b="0" dirty="0" err="1">
                          <a:solidFill>
                            <a:srgbClr val="F8F8F8"/>
                          </a:solidFill>
                        </a:rPr>
                        <a:t>Microsoft</a:t>
                      </a: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:</a:t>
                      </a:r>
                    </a:p>
                    <a:p>
                      <a:pPr marL="265113" lvl="0" indent="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9DBC"/>
                        </a:buClr>
                        <a:buSzPct val="100000"/>
                        <a:buNone/>
                        <a:tabLst>
                          <a:tab pos="265113" algn="l"/>
                          <a:tab pos="360363" algn="l"/>
                        </a:tabLst>
                        <a:defRPr/>
                      </a:pPr>
                      <a:r>
                        <a:rPr lang="en-US" sz="1600" b="0" dirty="0" err="1">
                          <a:solidFill>
                            <a:srgbClr val="F8F8F8"/>
                          </a:solidFill>
                        </a:rPr>
                        <a:t>MetaEdit</a:t>
                      </a: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, Мастер отчетов</a:t>
                      </a:r>
                      <a:r>
                        <a:rPr lang="en-US" sz="1600" b="0" dirty="0">
                          <a:solidFill>
                            <a:srgbClr val="F8F8F8"/>
                          </a:solidFill>
                        </a:rPr>
                        <a:t> </a:t>
                      </a: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в веб-браузере, функции администрирования</a:t>
                      </a:r>
                    </a:p>
                    <a:p>
                      <a:pPr marL="265113" marR="0" lvl="0" indent="-265113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>
                            <a:extLst/>
                          </a:blip>
                        </a:buBlip>
                        <a:tabLst>
                          <a:tab pos="360363" algn="l"/>
                        </a:tabLst>
                        <a:defRPr/>
                      </a:pPr>
                      <a:r>
                        <a:rPr lang="ru-RU" sz="1600" b="0" kern="1200" dirty="0" err="1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Дашборды</a:t>
                      </a:r>
                      <a:endParaRPr lang="ru-RU" sz="1600" b="0" kern="1200" dirty="0">
                        <a:solidFill>
                          <a:srgbClr val="F8F8F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9DBC"/>
                        </a:buClr>
                        <a:buSzPct val="100000"/>
                        <a:buNone/>
                        <a:tabLst>
                          <a:tab pos="269875" algn="l"/>
                          <a:tab pos="360363" algn="l"/>
                        </a:tabLst>
                        <a:defRPr/>
                      </a:pPr>
                      <a:endParaRPr lang="ru-RU" sz="1600" b="0" dirty="0">
                        <a:solidFill>
                          <a:srgbClr val="F8F8F8"/>
                        </a:solidFill>
                      </a:endParaRPr>
                    </a:p>
                    <a:p>
                      <a:pPr marL="0" lvl="0" indent="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9DBC"/>
                        </a:buClr>
                        <a:buSzPct val="100000"/>
                        <a:buNone/>
                        <a:tabLst>
                          <a:tab pos="269875" algn="l"/>
                          <a:tab pos="360363" algn="l"/>
                        </a:tabLst>
                        <a:defRPr/>
                      </a:pPr>
                      <a:endParaRPr lang="ru-RU" sz="1600" b="1" dirty="0">
                        <a:solidFill>
                          <a:srgbClr val="F8F8F8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None/>
                        <a:tabLst>
                          <a:tab pos="269875" algn="l"/>
                          <a:tab pos="360363" algn="l"/>
                        </a:tabLst>
                        <a:defRPr/>
                      </a:pPr>
                      <a:endParaRPr lang="en-US" sz="1600" b="0" dirty="0">
                        <a:solidFill>
                          <a:srgbClr val="F8F8F8"/>
                        </a:solidFill>
                      </a:endParaRPr>
                    </a:p>
                  </a:txBody>
                  <a:tcPr marL="360000"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012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7DD66-E822-FE66-7563-14132F3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355796"/>
            <a:ext cx="9272975" cy="455968"/>
          </a:xfrm>
        </p:spPr>
        <p:txBody>
          <a:bodyPr>
            <a:noAutofit/>
          </a:bodyPr>
          <a:lstStyle/>
          <a:p>
            <a:r>
              <a:rPr lang="ru-RU" dirty="0"/>
              <a:t>Продукт. </a:t>
            </a:r>
            <a:r>
              <a:rPr lang="ru-RU" dirty="0">
                <a:ea typeface="Roboto Bold" panose="02000000000000000000" pitchFamily="2" charset="0"/>
                <a:cs typeface="Roboto Medium" panose="02000000000000000000" pitchFamily="2" charset="0"/>
              </a:rPr>
              <a:t>Планы развития</a:t>
            </a:r>
            <a:endParaRPr lang="ru-RU" dirty="0"/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015D9598-9E40-4E70-BE5F-56F89292FB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2798" y="1477666"/>
          <a:ext cx="4379623" cy="416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9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8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квартал 2026 - Версия 7.1</a:t>
                      </a:r>
                      <a:endParaRPr lang="en-US" sz="20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9DBC"/>
                        </a:buClr>
                        <a:buSzPct val="100000"/>
                        <a:buBlip>
                          <a:blip r:embed="rId2">
                            <a:extLst/>
                          </a:blip>
                        </a:buBlip>
                        <a:tabLst>
                          <a:tab pos="269875" algn="l"/>
                          <a:tab pos="360363" algn="l"/>
                        </a:tabLst>
                        <a:defRPr/>
                      </a:pP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Поддержка нотаций: IDEF0, </a:t>
                      </a:r>
                      <a:r>
                        <a:rPr lang="en-US" sz="1600" b="0" dirty="0">
                          <a:solidFill>
                            <a:srgbClr val="F8F8F8"/>
                          </a:solidFill>
                        </a:rPr>
                        <a:t>CFFC</a:t>
                      </a: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, Диаграмма </a:t>
                      </a:r>
                      <a:r>
                        <a:rPr lang="ru-RU" sz="1600" b="0" dirty="0" err="1">
                          <a:solidFill>
                            <a:srgbClr val="F8F8F8"/>
                          </a:solidFill>
                        </a:rPr>
                        <a:t>Ишикавы</a:t>
                      </a: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 во встроенном редакторе диаграмм</a:t>
                      </a:r>
                    </a:p>
                    <a:p>
                      <a:pPr marL="285750" lvl="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9DBC"/>
                        </a:buClr>
                        <a:buSzPct val="100000"/>
                        <a:buBlip>
                          <a:blip r:embed="rId2">
                            <a:extLst/>
                          </a:blip>
                        </a:buBlip>
                        <a:tabLst>
                          <a:tab pos="269875" algn="l"/>
                          <a:tab pos="360363" algn="l"/>
                        </a:tabLst>
                        <a:defRPr/>
                      </a:pP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Обсуждение объектов модели в режима чата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>
                            <a:extLst/>
                          </a:blip>
                        </a:buBlip>
                        <a:tabLst>
                          <a:tab pos="269875" algn="l"/>
                          <a:tab pos="360363" algn="l"/>
                        </a:tabLst>
                        <a:defRPr/>
                      </a:pP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Имитационное моделирование в веб-браузере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>
                            <a:extLst/>
                          </a:blip>
                        </a:buBlip>
                        <a:tabLst>
                          <a:tab pos="269875" algn="l"/>
                          <a:tab pos="360363" algn="l"/>
                        </a:tabLst>
                        <a:defRPr/>
                      </a:pP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Поддержка генерации </a:t>
                      </a:r>
                      <a:r>
                        <a:rPr lang="en-US" sz="1600" b="0" dirty="0">
                          <a:solidFill>
                            <a:srgbClr val="F8F8F8"/>
                          </a:solidFill>
                        </a:rPr>
                        <a:t>xlsx </a:t>
                      </a:r>
                      <a:r>
                        <a:rPr lang="ru-RU" sz="1600" b="0" dirty="0">
                          <a:solidFill>
                            <a:srgbClr val="F8F8F8"/>
                          </a:solidFill>
                        </a:rPr>
                        <a:t>отчетов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None/>
                        <a:tabLst>
                          <a:tab pos="269875" algn="l"/>
                          <a:tab pos="360363" algn="l"/>
                        </a:tabLst>
                        <a:defRPr/>
                      </a:pPr>
                      <a:endParaRPr lang="en-US" sz="1600" b="0" dirty="0">
                        <a:solidFill>
                          <a:srgbClr val="F8F8F8"/>
                        </a:solidFill>
                      </a:endParaRPr>
                    </a:p>
                  </a:txBody>
                  <a:tcPr marL="360000"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Таблица 19">
            <a:extLst>
              <a:ext uri="{FF2B5EF4-FFF2-40B4-BE49-F238E27FC236}">
                <a16:creationId xmlns:a16="http://schemas.microsoft.com/office/drawing/2014/main" id="{D701B798-9BFB-4304-BABB-1488E0A912D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09006" y="2211405"/>
          <a:ext cx="4976747" cy="2588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6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8858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  <a:defRPr/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Генерация диаграмм по данным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  <a:defRPr/>
                      </a:pP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Функция </a:t>
                      </a:r>
                      <a:r>
                        <a:rPr lang="en-US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Layout </a:t>
                      </a: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для существующих диаграмм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Blip>
                          <a:blip r:embed="rId2"/>
                        </a:buBlip>
                        <a:tabLst>
                          <a:tab pos="269875" algn="l"/>
                          <a:tab pos="360363" algn="l"/>
                        </a:tabLst>
                        <a:defRPr/>
                      </a:pPr>
                      <a:r>
                        <a:rPr lang="en-US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AI </a:t>
                      </a:r>
                      <a:r>
                        <a:rPr lang="ru-RU" sz="1600" b="0" kern="1200" baseline="0" dirty="0">
                          <a:solidFill>
                            <a:srgbClr val="F8F8F8"/>
                          </a:solidFill>
                          <a:latin typeface="+mn-lt"/>
                          <a:ea typeface="+mn-ea"/>
                          <a:cs typeface="+mn-cs"/>
                        </a:rPr>
                        <a:t>ассистент</a:t>
                      </a:r>
                      <a:endParaRPr lang="en-US" sz="1600" b="0" kern="1200" baseline="0" dirty="0">
                        <a:solidFill>
                          <a:srgbClr val="F8F8F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9DBC"/>
                        </a:buClr>
                        <a:buSzPct val="100000"/>
                        <a:buFontTx/>
                        <a:buNone/>
                        <a:tabLst>
                          <a:tab pos="269875" algn="l"/>
                          <a:tab pos="360363" algn="l"/>
                        </a:tabLst>
                      </a:pPr>
                      <a:endParaRPr lang="ru-RU" sz="1600" b="1" kern="1200" baseline="0" dirty="0">
                        <a:solidFill>
                          <a:srgbClr val="F8F8F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0" marB="21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204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0C599-7745-4E12-A1CC-6BD44E96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271388"/>
            <a:ext cx="9272975" cy="455968"/>
          </a:xfrm>
        </p:spPr>
        <p:txBody>
          <a:bodyPr>
            <a:normAutofit/>
          </a:bodyPr>
          <a:lstStyle/>
          <a:p>
            <a:r>
              <a:rPr lang="ru-RU" dirty="0"/>
              <a:t>Продукт. Техподдержка </a:t>
            </a:r>
            <a:r>
              <a:rPr lang="en-US" dirty="0"/>
              <a:t>Business Studio</a:t>
            </a:r>
            <a:r>
              <a:rPr lang="ru-RU" dirty="0"/>
              <a:t> «изнутри»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A958C1-A383-4887-83DC-F3C3D072C7E4}"/>
              </a:ext>
            </a:extLst>
          </p:cNvPr>
          <p:cNvSpPr/>
          <p:nvPr/>
        </p:nvSpPr>
        <p:spPr>
          <a:xfrm>
            <a:off x="373821" y="1352550"/>
            <a:ext cx="99433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Расширяем штат программистов и специалистов ТП.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Цели:</a:t>
            </a:r>
          </a:p>
          <a:p>
            <a:r>
              <a:rPr lang="ru-RU" sz="1600" dirty="0">
                <a:solidFill>
                  <a:schemeClr val="bg1"/>
                </a:solidFill>
              </a:rPr>
              <a:t>- ускорить выдачу релизов пользователям без потери качества продукта.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- расширить возможности ТП по обработке заявок – уменьшить сроки решения заявок, повысить удовлетворенность пользователей.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526551"/>
              </p:ext>
            </p:extLst>
          </p:nvPr>
        </p:nvGraphicFramePr>
        <p:xfrm>
          <a:off x="499389" y="2892846"/>
          <a:ext cx="10416209" cy="3070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770">
                  <a:extLst>
                    <a:ext uri="{9D8B030D-6E8A-4147-A177-3AD203B41FA5}">
                      <a16:colId xmlns:a16="http://schemas.microsoft.com/office/drawing/2014/main" val="331874486"/>
                    </a:ext>
                  </a:extLst>
                </a:gridCol>
                <a:gridCol w="1581944">
                  <a:extLst>
                    <a:ext uri="{9D8B030D-6E8A-4147-A177-3AD203B41FA5}">
                      <a16:colId xmlns:a16="http://schemas.microsoft.com/office/drawing/2014/main" val="1701927376"/>
                    </a:ext>
                  </a:extLst>
                </a:gridCol>
                <a:gridCol w="1679713">
                  <a:extLst>
                    <a:ext uri="{9D8B030D-6E8A-4147-A177-3AD203B41FA5}">
                      <a16:colId xmlns:a16="http://schemas.microsoft.com/office/drawing/2014/main" val="1430874809"/>
                    </a:ext>
                  </a:extLst>
                </a:gridCol>
                <a:gridCol w="1500809">
                  <a:extLst>
                    <a:ext uri="{9D8B030D-6E8A-4147-A177-3AD203B41FA5}">
                      <a16:colId xmlns:a16="http://schemas.microsoft.com/office/drawing/2014/main" val="241458895"/>
                    </a:ext>
                  </a:extLst>
                </a:gridCol>
                <a:gridCol w="1533938">
                  <a:extLst>
                    <a:ext uri="{9D8B030D-6E8A-4147-A177-3AD203B41FA5}">
                      <a16:colId xmlns:a16="http://schemas.microsoft.com/office/drawing/2014/main" val="321825923"/>
                    </a:ext>
                  </a:extLst>
                </a:gridCol>
                <a:gridCol w="1736035">
                  <a:extLst>
                    <a:ext uri="{9D8B030D-6E8A-4147-A177-3AD203B41FA5}">
                      <a16:colId xmlns:a16="http://schemas.microsoft.com/office/drawing/2014/main" val="1156441224"/>
                    </a:ext>
                  </a:extLst>
                </a:gridCol>
              </a:tblGrid>
              <a:tr h="5004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Показатель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2025, 1 кв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2025, 2 кв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2025, 3 кв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2025, 4 кв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Динамика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44313969"/>
                  </a:ext>
                </a:extLst>
              </a:tr>
              <a:tr h="56298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Количество закрытых заявок, шт.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848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909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837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23935671"/>
                  </a:ext>
                </a:extLst>
              </a:tr>
              <a:tr h="6742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Время реакции (80%), ч⬇️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−57%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57598143"/>
                  </a:ext>
                </a:extLst>
              </a:tr>
              <a:tr h="56298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Ответы в течение 8 рабочих часов, % ⬆️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72,53%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77,03%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79,22%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89,96%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+17,4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п.п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0265887"/>
                  </a:ext>
                </a:extLst>
              </a:tr>
              <a:tr h="3371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Жизненный цикл в рабочих днях (80%) ⬇️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6,9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3,3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−52%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99917293"/>
                  </a:ext>
                </a:extLst>
              </a:tr>
              <a:tr h="33710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редняя оценка, балл ⬆️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Стабильно &gt;4,8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9693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76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0C599-7745-4E12-A1CC-6BD44E96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271388"/>
            <a:ext cx="9272975" cy="455968"/>
          </a:xfrm>
        </p:spPr>
        <p:txBody>
          <a:bodyPr>
            <a:normAutofit/>
          </a:bodyPr>
          <a:lstStyle/>
          <a:p>
            <a:r>
              <a:rPr lang="ru-RU" dirty="0"/>
              <a:t>Продукт. Техподдержка </a:t>
            </a:r>
            <a:r>
              <a:rPr lang="en-US" dirty="0"/>
              <a:t>Business Studio</a:t>
            </a:r>
            <a:r>
              <a:rPr lang="ru-RU" dirty="0"/>
              <a:t> «изнутри»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A958C1-A383-4887-83DC-F3C3D072C7E4}"/>
              </a:ext>
            </a:extLst>
          </p:cNvPr>
          <p:cNvSpPr/>
          <p:nvPr/>
        </p:nvSpPr>
        <p:spPr>
          <a:xfrm>
            <a:off x="373820" y="1212586"/>
            <a:ext cx="10505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Онлайн-справка по продукту. Работаем над актуализацией и удобством поиска информации для пользователей.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F71FE2-4B29-474C-B757-19DA55B67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039" y="1921126"/>
            <a:ext cx="8371921" cy="439262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FDF5D3A-E97A-4498-865E-D2C0CBA86DE5}"/>
              </a:ext>
            </a:extLst>
          </p:cNvPr>
          <p:cNvSpPr/>
          <p:nvPr/>
        </p:nvSpPr>
        <p:spPr>
          <a:xfrm>
            <a:off x="3948911" y="6369337"/>
            <a:ext cx="351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D08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Справка по Business Studio 7.0</a:t>
            </a:r>
            <a:endParaRPr lang="ru-RU" dirty="0">
              <a:solidFill>
                <a:srgbClr val="FFD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76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7DD66-E822-FE66-7563-14132F3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355796"/>
            <a:ext cx="9272975" cy="455968"/>
          </a:xfrm>
        </p:spPr>
        <p:txBody>
          <a:bodyPr>
            <a:noAutofit/>
          </a:bodyPr>
          <a:lstStyle/>
          <a:p>
            <a:r>
              <a:rPr lang="ru-RU" dirty="0"/>
              <a:t>Продукт. Новые услуги от вендора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D4CF3B53-FC9E-4028-B063-C5B35A016B3D}"/>
              </a:ext>
            </a:extLst>
          </p:cNvPr>
          <p:cNvSpPr txBox="1">
            <a:spLocks/>
          </p:cNvSpPr>
          <p:nvPr/>
        </p:nvSpPr>
        <p:spPr>
          <a:xfrm>
            <a:off x="676646" y="1498109"/>
            <a:ext cx="8580825" cy="1091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FFD086"/>
                </a:solidFill>
              </a:rPr>
              <a:t>Установка и </a:t>
            </a:r>
            <a:r>
              <a:rPr lang="ru-RU" sz="2000" dirty="0">
                <a:solidFill>
                  <a:srgbClr val="FFD086"/>
                </a:solidFill>
                <a:latin typeface="+mj-lt"/>
                <a:ea typeface="+mj-ea"/>
                <a:cs typeface="+mj-cs"/>
              </a:rPr>
              <a:t>администрирование системы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dirty="0"/>
              <a:t>Развернем серверную часть Business Studio и обеспечим её стабильную работу под ключ. Возьмем на себя настройку, мониторинг, обновления и резервное копирование — гарантируя надежность системы без простоев.</a:t>
            </a:r>
            <a:endParaRPr lang="en-US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6645" y="2828624"/>
            <a:ext cx="858082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spcBef>
                <a:spcPts val="600"/>
              </a:spcBef>
            </a:pPr>
            <a:r>
              <a:rPr lang="ru-RU" sz="1900" dirty="0">
                <a:solidFill>
                  <a:srgbClr val="FFD086"/>
                </a:solidFill>
                <a:latin typeface="+mj-lt"/>
                <a:ea typeface="+mj-ea"/>
                <a:cs typeface="+mj-cs"/>
              </a:rPr>
              <a:t>Интеграция и бесшовная миграция </a:t>
            </a:r>
            <a:br>
              <a:rPr lang="ru-RU" dirty="0"/>
            </a:br>
            <a:r>
              <a:rPr lang="ru-RU" sz="1600" dirty="0">
                <a:solidFill>
                  <a:schemeClr val="bg1"/>
                </a:solidFill>
              </a:rPr>
              <a:t>Обеспечим полноценную интеграцию Business Studio в существующую ИТ-экосистему клиента. Бережно перенесем данные из любых систем моделирования и организуем плавный переход — без простоев, потерь и рисков для бизнеса.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6645" y="4223540"/>
            <a:ext cx="8580826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900" dirty="0">
                <a:solidFill>
                  <a:srgbClr val="FFD086"/>
                </a:solidFill>
                <a:latin typeface="+mj-lt"/>
                <a:ea typeface="+mj-ea"/>
                <a:cs typeface="+mj-cs"/>
              </a:rPr>
              <a:t>Кастомизация Business Studio</a:t>
            </a:r>
          </a:p>
          <a:p>
            <a:pPr fontAlgn="t">
              <a:spcBef>
                <a:spcPts val="600"/>
              </a:spcBef>
            </a:pPr>
            <a:r>
              <a:rPr lang="ru-RU" sz="1600" dirty="0">
                <a:solidFill>
                  <a:schemeClr val="bg1"/>
                </a:solidFill>
              </a:rPr>
              <a:t>Поможем адаптировать Business Studio под индивидуальные потребности вашей организации — от разработки пользовательских отчетов до настройки метамодели и разработки новых нотаций.</a:t>
            </a:r>
          </a:p>
        </p:txBody>
      </p:sp>
    </p:spTree>
    <p:extLst>
      <p:ext uri="{BB962C8B-B14F-4D97-AF65-F5344CB8AC3E}">
        <p14:creationId xmlns:p14="http://schemas.microsoft.com/office/powerpoint/2010/main" val="1665985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7DD66-E822-FE66-7563-14132F316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355796"/>
            <a:ext cx="9272975" cy="455968"/>
          </a:xfrm>
        </p:spPr>
        <p:txBody>
          <a:bodyPr>
            <a:noAutofit/>
          </a:bodyPr>
          <a:lstStyle/>
          <a:p>
            <a:r>
              <a:rPr lang="ru-RU" dirty="0"/>
              <a:t>Продукт. Легенды и мифы «дикого» ИТ-рынка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6A6755-06A6-4654-99A1-7D7F248C2B60}"/>
              </a:ext>
            </a:extLst>
          </p:cNvPr>
          <p:cNvSpPr/>
          <p:nvPr/>
        </p:nvSpPr>
        <p:spPr>
          <a:xfrm>
            <a:off x="7343774" y="1351387"/>
            <a:ext cx="4543426" cy="2156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ct val="100000"/>
              <a:buBlip>
                <a:blip r:embed="rId2">
                  <a:extLst/>
                </a:blip>
              </a:buBlip>
              <a:tabLst>
                <a:tab pos="269875" algn="l"/>
                <a:tab pos="360363" algn="l"/>
              </a:tabLst>
              <a:defRPr/>
            </a:pPr>
            <a:r>
              <a:rPr lang="ru-RU" sz="1600" dirty="0" err="1">
                <a:solidFill>
                  <a:srgbClr val="F8F8F8"/>
                </a:solidFill>
              </a:rPr>
              <a:t>sql</a:t>
            </a:r>
            <a:r>
              <a:rPr lang="ru-RU" sz="1600" dirty="0">
                <a:solidFill>
                  <a:srgbClr val="F8F8F8"/>
                </a:solidFill>
              </a:rPr>
              <a:t>-запросы лучше </a:t>
            </a:r>
            <a:r>
              <a:rPr lang="ru-RU" sz="1600" dirty="0" err="1">
                <a:solidFill>
                  <a:srgbClr val="F8F8F8"/>
                </a:solidFill>
              </a:rPr>
              <a:t>NoСode</a:t>
            </a:r>
            <a:r>
              <a:rPr lang="ru-RU" sz="1600" dirty="0">
                <a:solidFill>
                  <a:srgbClr val="F8F8F8"/>
                </a:solidFill>
              </a:rPr>
              <a:t>-инструментов для разработки пользовательских отчетов,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ct val="100000"/>
              <a:buBlip>
                <a:blip r:embed="rId2">
                  <a:extLst/>
                </a:blip>
              </a:buBlip>
              <a:tabLst>
                <a:tab pos="269875" algn="l"/>
                <a:tab pos="360363" algn="l"/>
              </a:tabLst>
              <a:defRPr/>
            </a:pPr>
            <a:r>
              <a:rPr lang="ru-RU" sz="1600" dirty="0">
                <a:solidFill>
                  <a:srgbClr val="F8F8F8"/>
                </a:solidFill>
              </a:rPr>
              <a:t>одной нотацией покрыть всю корпоративную архитектуру? Легко!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ct val="100000"/>
              <a:buBlip>
                <a:blip r:embed="rId2">
                  <a:extLst/>
                </a:blip>
              </a:buBlip>
              <a:tabLst>
                <a:tab pos="269875" algn="l"/>
                <a:tab pos="360363" algn="l"/>
              </a:tabLst>
              <a:defRPr/>
            </a:pPr>
            <a:r>
              <a:rPr lang="ru-RU" sz="1600" dirty="0">
                <a:solidFill>
                  <a:srgbClr val="F8F8F8"/>
                </a:solidFill>
              </a:rPr>
              <a:t>репозиторий объектов модели – зло,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ct val="100000"/>
              <a:buBlip>
                <a:blip r:embed="rId2">
                  <a:extLst/>
                </a:blip>
              </a:buBlip>
              <a:tabLst>
                <a:tab pos="269875" algn="l"/>
                <a:tab pos="360363" algn="l"/>
              </a:tabLst>
              <a:defRPr/>
            </a:pPr>
            <a:r>
              <a:rPr lang="ru-RU" sz="1600" dirty="0">
                <a:solidFill>
                  <a:srgbClr val="F8F8F8"/>
                </a:solidFill>
              </a:rPr>
              <a:t>сейчас мы все быстро «допилим» под вас.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ct val="100000"/>
              <a:buBlip>
                <a:blip r:embed="rId2">
                  <a:extLst/>
                </a:blip>
              </a:buBlip>
              <a:tabLst>
                <a:tab pos="269875" algn="l"/>
                <a:tab pos="360363" algn="l"/>
              </a:tabLst>
              <a:defRPr/>
            </a:pPr>
            <a:r>
              <a:rPr lang="ru-RU" sz="1600" dirty="0">
                <a:solidFill>
                  <a:srgbClr val="F8F8F8"/>
                </a:solidFill>
              </a:rPr>
              <a:t>….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3CF90F-AB68-48E1-A94B-745A08AAF03E}"/>
              </a:ext>
            </a:extLst>
          </p:cNvPr>
          <p:cNvSpPr/>
          <p:nvPr/>
        </p:nvSpPr>
        <p:spPr>
          <a:xfrm>
            <a:off x="447674" y="52819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F8F8F8"/>
                </a:solidFill>
              </a:rPr>
              <a:t>Не верьте обещаниям вендоров! Проверяйте всё на практике. Ходите на референсы, запускайте пилоты. Даешь осознанное внедрение!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B015F5-1E7B-403F-B12B-F0E01068E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1" y="1351387"/>
            <a:ext cx="63055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00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99A95-40D7-4814-A12C-3EFC1E217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контакты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4A98DE-0359-4453-B65F-ACFAF33DB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70" y="4265191"/>
            <a:ext cx="7608555" cy="497451"/>
          </a:xfrm>
        </p:spPr>
        <p:txBody>
          <a:bodyPr>
            <a:normAutofit/>
          </a:bodyPr>
          <a:lstStyle/>
          <a:p>
            <a:r>
              <a:rPr lang="ru-RU" sz="1800" dirty="0"/>
              <a:t>Полезные ресурсы </a:t>
            </a:r>
            <a:r>
              <a:rPr lang="en-US" sz="1800" dirty="0"/>
              <a:t>Business Studio</a:t>
            </a:r>
            <a:r>
              <a:rPr lang="ru-RU" sz="1800" dirty="0"/>
              <a:t>: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Google Shape;775;p64">
            <a:hlinkClick r:id="rId2"/>
            <a:extLst>
              <a:ext uri="{FF2B5EF4-FFF2-40B4-BE49-F238E27FC236}">
                <a16:creationId xmlns:a16="http://schemas.microsoft.com/office/drawing/2014/main" id="{4B6AE0A9-2524-4EFD-95E0-9C43440F35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0171" y="4830944"/>
            <a:ext cx="442603" cy="442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74;p64">
            <a:hlinkClick r:id="rId4"/>
            <a:extLst>
              <a:ext uri="{FF2B5EF4-FFF2-40B4-BE49-F238E27FC236}">
                <a16:creationId xmlns:a16="http://schemas.microsoft.com/office/drawing/2014/main" id="{FE88DC66-C786-43F8-B4BE-252735B657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8217" y="4830945"/>
            <a:ext cx="442603" cy="442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hlinkClick r:id="rId6"/>
            <a:extLst>
              <a:ext uri="{FF2B5EF4-FFF2-40B4-BE49-F238E27FC236}">
                <a16:creationId xmlns:a16="http://schemas.microsoft.com/office/drawing/2014/main" id="{F713E049-DE91-48F3-8FE0-9A8DBA0489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50" y="4830945"/>
            <a:ext cx="442602" cy="442602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1CF1289-0988-4BF8-BFF7-4691FF5097A3}"/>
              </a:ext>
            </a:extLst>
          </p:cNvPr>
          <p:cNvSpPr/>
          <p:nvPr/>
        </p:nvSpPr>
        <p:spPr>
          <a:xfrm>
            <a:off x="7239147" y="1106968"/>
            <a:ext cx="2769776" cy="851923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83D5E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mail@businesstudio.ru</a:t>
            </a:r>
            <a:endParaRPr lang="ru-RU" sz="1600" dirty="0">
              <a:solidFill>
                <a:srgbClr val="183D5E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10373BA-5498-4816-8C9C-86CE4A3329CE}"/>
              </a:ext>
            </a:extLst>
          </p:cNvPr>
          <p:cNvSpPr/>
          <p:nvPr/>
        </p:nvSpPr>
        <p:spPr>
          <a:xfrm>
            <a:off x="7226811" y="2061941"/>
            <a:ext cx="2769776" cy="851923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183D5E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support@businessstudio.ru </a:t>
            </a:r>
            <a:endParaRPr lang="ru-RU" sz="1600" dirty="0">
              <a:solidFill>
                <a:srgbClr val="183D5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3C21AB9-8481-44C6-B70D-AAF87D2FDD36}"/>
              </a:ext>
            </a:extLst>
          </p:cNvPr>
          <p:cNvSpPr/>
          <p:nvPr/>
        </p:nvSpPr>
        <p:spPr>
          <a:xfrm>
            <a:off x="472270" y="1221146"/>
            <a:ext cx="6749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Хотите уточнить условия приобретения и сопровождения лицензий Business Studio, возникли вопросы по лицензированию?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CD9FCCF-CE37-421F-BC0A-16ECD90A1CAE}"/>
              </a:ext>
            </a:extLst>
          </p:cNvPr>
          <p:cNvSpPr/>
          <p:nvPr/>
        </p:nvSpPr>
        <p:spPr>
          <a:xfrm>
            <a:off x="472270" y="2242806"/>
            <a:ext cx="6737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У вас есть пожелания по улучшению продукта или качеству техподдержки?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E2B9CE-3E7B-435F-AD16-3555D46454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10250" y="3300412"/>
            <a:ext cx="571500" cy="257175"/>
          </a:xfrm>
          <a:prstGeom prst="rect">
            <a:avLst/>
          </a:prstGeom>
        </p:spPr>
      </p:pic>
      <p:pic>
        <p:nvPicPr>
          <p:cNvPr id="18" name="Рисунок 17">
            <a:hlinkClick r:id="rId12"/>
            <a:extLst>
              <a:ext uri="{FF2B5EF4-FFF2-40B4-BE49-F238E27FC236}">
                <a16:creationId xmlns:a16="http://schemas.microsoft.com/office/drawing/2014/main" id="{D2C85F67-1AA2-44F9-9A3B-A4FB400358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0588" y="4830943"/>
            <a:ext cx="442603" cy="442603"/>
          </a:xfrm>
          <a:prstGeom prst="rect">
            <a:avLst/>
          </a:prstGeom>
        </p:spPr>
      </p:pic>
      <p:pic>
        <p:nvPicPr>
          <p:cNvPr id="20" name="Рисунок 19">
            <a:hlinkClick r:id="rId15"/>
            <a:extLst>
              <a:ext uri="{FF2B5EF4-FFF2-40B4-BE49-F238E27FC236}">
                <a16:creationId xmlns:a16="http://schemas.microsoft.com/office/drawing/2014/main" id="{D4333AD4-A91B-4927-BEB8-5792C26CD2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32125" y="4840129"/>
            <a:ext cx="442603" cy="442603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89854CA-5E0C-4246-BE0B-64AC72E9E176}"/>
              </a:ext>
            </a:extLst>
          </p:cNvPr>
          <p:cNvSpPr/>
          <p:nvPr/>
        </p:nvSpPr>
        <p:spPr>
          <a:xfrm>
            <a:off x="7239147" y="3064272"/>
            <a:ext cx="2769776" cy="851923"/>
          </a:xfrm>
          <a:prstGeom prst="roundRect">
            <a:avLst/>
          </a:prstGeom>
          <a:gradFill flip="none" rotWithShape="1">
            <a:gsLst>
              <a:gs pos="29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183D5E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Подписаться на рассылку</a:t>
            </a:r>
            <a:endParaRPr lang="ru-RU" sz="1600" dirty="0">
              <a:solidFill>
                <a:srgbClr val="183D5E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F06FDA5-011D-4D88-A539-469238AD78EC}"/>
              </a:ext>
            </a:extLst>
          </p:cNvPr>
          <p:cNvSpPr/>
          <p:nvPr/>
        </p:nvSpPr>
        <p:spPr>
          <a:xfrm>
            <a:off x="472270" y="3006300"/>
            <a:ext cx="6400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Хотите быть в курсе ключевых событий и новостей по развитию экосистемы и продукта, иметь доступ к публикациям в области корпоративной архитектуры и организационного развития?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6BEC81B-C782-4CEB-8C7E-2D556F1C5C18}"/>
              </a:ext>
            </a:extLst>
          </p:cNvPr>
          <p:cNvSpPr/>
          <p:nvPr/>
        </p:nvSpPr>
        <p:spPr>
          <a:xfrm>
            <a:off x="888538" y="5664170"/>
            <a:ext cx="2907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dirty="0">
                <a:solidFill>
                  <a:schemeClr val="bg1"/>
                </a:solidFill>
                <a:latin typeface="Roboto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Буклет </a:t>
            </a:r>
            <a:r>
              <a:rPr lang="en-US" dirty="0">
                <a:solidFill>
                  <a:schemeClr val="bg1"/>
                </a:solidFill>
                <a:latin typeface="Roboto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Studio 7</a:t>
            </a:r>
            <a:endParaRPr lang="en-US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8A21B6A-A5EC-4687-BF64-C37D50A465A2}"/>
              </a:ext>
            </a:extLst>
          </p:cNvPr>
          <p:cNvSpPr/>
          <p:nvPr/>
        </p:nvSpPr>
        <p:spPr>
          <a:xfrm>
            <a:off x="880144" y="619242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ru-RU" dirty="0">
                <a:solidFill>
                  <a:schemeClr val="bg1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Презентация </a:t>
            </a:r>
            <a:r>
              <a:rPr lang="en-US" dirty="0">
                <a:solidFill>
                  <a:schemeClr val="bg1"/>
                </a:solidFill>
                <a:latin typeface="Roboto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Studio</a:t>
            </a:r>
            <a:r>
              <a:rPr lang="ru-RU" dirty="0">
                <a:solidFill>
                  <a:schemeClr val="bg1"/>
                </a:solidFill>
                <a:latin typeface="Roboto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7</a:t>
            </a:r>
            <a:r>
              <a:rPr lang="en-US" dirty="0">
                <a:solidFill>
                  <a:schemeClr val="bg1"/>
                </a:solidFill>
                <a:latin typeface="Roboto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ABA25D-DFC0-41AE-87AD-524954A199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2270" y="5636853"/>
            <a:ext cx="369333" cy="36933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9B22580-D9E7-4F42-B5BC-C2A160D2B6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2269" y="6200252"/>
            <a:ext cx="369333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48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AD08A70-ED4E-4093-BE51-5D35F1A757FA}"/>
              </a:ext>
            </a:extLst>
          </p:cNvPr>
          <p:cNvSpPr txBox="1">
            <a:spLocks/>
          </p:cNvSpPr>
          <p:nvPr/>
        </p:nvSpPr>
        <p:spPr>
          <a:xfrm>
            <a:off x="4341515" y="715954"/>
            <a:ext cx="4559839" cy="1490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FFD08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>
                <a:solidFill>
                  <a:srgbClr val="2198E3"/>
                </a:solidFill>
                <a:latin typeface="+mn-lt"/>
                <a:ea typeface="+mn-ea"/>
                <a:cs typeface="+mn-cs"/>
              </a:rPr>
              <a:t>Благодарю за внимание!</a:t>
            </a:r>
            <a:br>
              <a:rPr lang="ru-RU" sz="2900">
                <a:solidFill>
                  <a:srgbClr val="2198E3"/>
                </a:solidFill>
                <a:latin typeface="+mn-lt"/>
                <a:ea typeface="+mn-ea"/>
                <a:cs typeface="+mn-cs"/>
              </a:rPr>
            </a:br>
            <a:br>
              <a:rPr lang="ru-RU" sz="2900">
                <a:solidFill>
                  <a:srgbClr val="2198E3"/>
                </a:solidFill>
                <a:latin typeface="+mn-lt"/>
                <a:ea typeface="+mn-ea"/>
                <a:cs typeface="+mn-cs"/>
              </a:rPr>
            </a:br>
            <a:r>
              <a:rPr lang="ru-RU" sz="2900">
                <a:solidFill>
                  <a:srgbClr val="2198E3"/>
                </a:solidFill>
                <a:latin typeface="+mn-lt"/>
                <a:ea typeface="+mn-ea"/>
                <a:cs typeface="+mn-cs"/>
              </a:rPr>
              <a:t>Вопросы?</a:t>
            </a:r>
            <a:endParaRPr lang="ru-RU" sz="2900" dirty="0">
              <a:solidFill>
                <a:srgbClr val="2198E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AE1B0-91D3-4E22-AEFD-7DB79FDF87C3}"/>
              </a:ext>
            </a:extLst>
          </p:cNvPr>
          <p:cNvSpPr txBox="1"/>
          <p:nvPr/>
        </p:nvSpPr>
        <p:spPr>
          <a:xfrm>
            <a:off x="345552" y="4763231"/>
            <a:ext cx="68143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Беликов Дмитрий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Директор по развитию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Группа «Современные технологии управления»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E-mail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dbelikov@businessstudio.ru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TG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@belikovdima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FFF4D2-C8B7-405A-BF1F-051640290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52" y="789842"/>
            <a:ext cx="3754446" cy="375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81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Экосистема. </a:t>
            </a:r>
            <a:r>
              <a:rPr lang="ru-RU" dirty="0">
                <a:ea typeface="Roboto Bold" panose="02000000000000000000" pitchFamily="2" charset="0"/>
                <a:cs typeface="Roboto Medium" panose="02000000000000000000" pitchFamily="2" charset="0"/>
              </a:rPr>
              <a:t>Партнеры</a:t>
            </a:r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E6670408-38F4-4C81-B9E2-12B31B651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334" y="1246335"/>
            <a:ext cx="5958505" cy="620966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FFD086"/>
                </a:solidFill>
              </a:rPr>
              <a:t>В 2025 году «ИТСМ форум» выбрал Business Studio для моделирования бизнес-процессов РИТМ (Рациональной ИТ-методологии)</a:t>
            </a:r>
          </a:p>
          <a:p>
            <a:r>
              <a:rPr lang="ru-RU" dirty="0"/>
              <a:t>РИТМ - первая комплексная российская методология управления ИТ, призванная стать полноценной заменой международным стандартам (ITIL, COBIT и </a:t>
            </a:r>
            <a:r>
              <a:rPr lang="ru-RU" dirty="0" err="1"/>
              <a:t>др</a:t>
            </a:r>
            <a:r>
              <a:rPr lang="ru-RU" dirty="0"/>
              <a:t>), доступ к которым сейчас ограничен. Методология охватывает все ключевые аспекты: от управления стратегией до управления ИТ-активами, продуктами и услугами, финансами, надежностью и архитектурой.</a:t>
            </a:r>
          </a:p>
          <a:p>
            <a:r>
              <a:rPr lang="ru-RU" dirty="0"/>
              <a:t>Более 130 авторов-методологов из крупнейших компаний страны, включая «Яндекс», «Сбер», «Норникель», Россельхозбанк, ОМК, «Газпромнефть», ВТБ, НЛМК и другие организации, ведут совместную работу над развитием РИТМ в среде Business Studio. Это решение подтверждает зрелость, надежность и соответствие платформы высоким требованиям профессионального сообщества.</a:t>
            </a:r>
          </a:p>
          <a:p>
            <a:endParaRPr lang="ru-RU" dirty="0"/>
          </a:p>
          <a:p>
            <a:r>
              <a:rPr lang="ru-RU" dirty="0"/>
              <a:t>Подробнее о критериях выбора инструмента –  </a:t>
            </a:r>
            <a:br>
              <a:rPr lang="ru-RU" dirty="0"/>
            </a:br>
            <a:r>
              <a:rPr lang="ru-RU" dirty="0"/>
              <a:t>в 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комментарии руководителя РИТМ для </a:t>
            </a:r>
            <a:r>
              <a:rPr lang="en-US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CNEWS</a:t>
            </a:r>
            <a:r>
              <a:rPr lang="ru-RU" dirty="0">
                <a:solidFill>
                  <a:srgbClr val="FFD086"/>
                </a:solidFill>
              </a:rPr>
              <a:t>.</a:t>
            </a:r>
            <a:endParaRPr lang="ru-RU" u="sng" dirty="0"/>
          </a:p>
          <a:p>
            <a:endParaRPr lang="ru-RU" dirty="0"/>
          </a:p>
          <a:p>
            <a:endParaRPr lang="ru-RU" dirty="0">
              <a:solidFill>
                <a:srgbClr val="FFD086"/>
              </a:solidFill>
              <a:latin typeface="Roboto Medium"/>
            </a:endParaRPr>
          </a:p>
          <a:p>
            <a:endParaRPr lang="ru-RU" dirty="0">
              <a:solidFill>
                <a:srgbClr val="FFD086"/>
              </a:solidFill>
              <a:latin typeface="Roboto Medium"/>
            </a:endParaRPr>
          </a:p>
          <a:p>
            <a:br>
              <a:rPr lang="ru-RU" dirty="0">
                <a:solidFill>
                  <a:srgbClr val="FFD086"/>
                </a:solidFill>
                <a:latin typeface="Roboto Medium"/>
              </a:rPr>
            </a:br>
            <a:endParaRPr lang="ru-RU" dirty="0">
              <a:solidFill>
                <a:srgbClr val="FFD086"/>
              </a:solidFill>
              <a:latin typeface="Roboto Medium"/>
            </a:endParaRPr>
          </a:p>
          <a:p>
            <a:endParaRPr lang="ru-RU" b="1" dirty="0">
              <a:solidFill>
                <a:schemeClr val="lt1"/>
              </a:solidFill>
            </a:endParaRPr>
          </a:p>
          <a:p>
            <a:endParaRPr lang="ru-RU" dirty="0">
              <a:solidFill>
                <a:srgbClr val="FFD086"/>
              </a:solidFill>
              <a:latin typeface="Roboto Medium"/>
            </a:endParaRPr>
          </a:p>
          <a:p>
            <a:endParaRPr lang="ru-RU" dirty="0">
              <a:solidFill>
                <a:srgbClr val="FFD086"/>
              </a:solidFill>
              <a:latin typeface="Roboto Medium"/>
            </a:endParaRPr>
          </a:p>
        </p:txBody>
      </p:sp>
      <p:sp>
        <p:nvSpPr>
          <p:cNvPr id="6" name="Объект 3">
            <a:extLst>
              <a:ext uri="{FF2B5EF4-FFF2-40B4-BE49-F238E27FC236}">
                <a16:creationId xmlns:a16="http://schemas.microsoft.com/office/drawing/2014/main" id="{E6670408-38F4-4C81-B9E2-12B31B651C76}"/>
              </a:ext>
            </a:extLst>
          </p:cNvPr>
          <p:cNvSpPr txBox="1">
            <a:spLocks/>
          </p:cNvSpPr>
          <p:nvPr/>
        </p:nvSpPr>
        <p:spPr>
          <a:xfrm>
            <a:off x="517237" y="2798618"/>
            <a:ext cx="8530108" cy="868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FFD086"/>
              </a:solidFill>
              <a:latin typeface="Roboto Medium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880" y="2463027"/>
            <a:ext cx="4902182" cy="175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450FBE0-4CE4-4488-8AEF-F1AAEA416E2A}"/>
              </a:ext>
            </a:extLst>
          </p:cNvPr>
          <p:cNvSpPr/>
          <p:nvPr/>
        </p:nvSpPr>
        <p:spPr>
          <a:xfrm>
            <a:off x="878343" y="3718560"/>
            <a:ext cx="10435313" cy="1896975"/>
          </a:xfrm>
          <a:prstGeom prst="roundRect">
            <a:avLst>
              <a:gd name="adj" fmla="val 5224"/>
            </a:avLst>
          </a:prstGeom>
          <a:solidFill>
            <a:schemeClr val="bg1">
              <a:alpha val="95000"/>
            </a:schemeClr>
          </a:solidFill>
          <a:effectLst>
            <a:glow rad="406400">
              <a:srgbClr val="2D9DFF">
                <a:alpha val="1568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Экосистема. </a:t>
            </a:r>
            <a:r>
              <a:rPr lang="ru-RU" dirty="0">
                <a:ea typeface="Roboto Bold" panose="02000000000000000000" pitchFamily="2" charset="0"/>
                <a:cs typeface="Roboto Medium" panose="02000000000000000000" pitchFamily="2" charset="0"/>
              </a:rPr>
              <a:t>Партнеры</a:t>
            </a:r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E6670408-38F4-4C81-B9E2-12B31B651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6" y="1200153"/>
            <a:ext cx="11016338" cy="2010407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  <a:buClr>
                <a:srgbClr val="2197E4"/>
              </a:buClr>
            </a:pPr>
            <a:r>
              <a:rPr lang="ru-RU" dirty="0">
                <a:solidFill>
                  <a:srgbClr val="FFD086"/>
                </a:solidFill>
                <a:latin typeface="Roboto Medium"/>
              </a:rPr>
              <a:t>Более 180 вузов и бизнес-школ применяют Business Studio при подготовке управленческих кадров и ИТ-специалистов (магистратура, MBA, EMBA)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2197E4"/>
              </a:buClr>
            </a:pPr>
            <a:r>
              <a:rPr lang="ru-RU" dirty="0">
                <a:latin typeface="Roboto Medium"/>
              </a:rPr>
              <a:t>Ведущие онлайн-университеты используют систему в учебных программах: </a:t>
            </a:r>
            <a:r>
              <a:rPr lang="ru-RU" b="1" dirty="0" err="1">
                <a:latin typeface="Roboto Medium"/>
              </a:rPr>
              <a:t>Нетология</a:t>
            </a:r>
            <a:r>
              <a:rPr lang="ru-RU" b="1" dirty="0">
                <a:latin typeface="Roboto Medium"/>
              </a:rPr>
              <a:t>; </a:t>
            </a:r>
            <a:r>
              <a:rPr lang="en-US" b="1" dirty="0" err="1">
                <a:latin typeface="Roboto Medium"/>
              </a:rPr>
              <a:t>Skillbox</a:t>
            </a:r>
            <a:r>
              <a:rPr lang="en-US" b="1" dirty="0">
                <a:latin typeface="Roboto Medium"/>
              </a:rPr>
              <a:t>;</a:t>
            </a:r>
            <a:r>
              <a:rPr lang="ru-RU" b="1" dirty="0">
                <a:latin typeface="Roboto Medium"/>
              </a:rPr>
              <a:t> Школа прикладного бизнес-анализа и проектирования информационных систем, Школа системного анализа</a:t>
            </a:r>
            <a:r>
              <a:rPr lang="ru-RU" dirty="0">
                <a:latin typeface="Roboto Medium"/>
              </a:rPr>
              <a:t> и другие.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2197E4"/>
              </a:buClr>
            </a:pPr>
            <a:r>
              <a:rPr lang="ru-RU" dirty="0">
                <a:latin typeface="Roboto Medium"/>
              </a:rPr>
              <a:t>В 2025 в академическую программу ГК «Современные технологии управления» вступили: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167624" y="3340331"/>
            <a:ext cx="9981961" cy="2877312"/>
            <a:chOff x="1327505" y="3130493"/>
            <a:chExt cx="9981961" cy="287731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505" y="3793546"/>
              <a:ext cx="2887937" cy="174709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867" y="3130493"/>
              <a:ext cx="2877312" cy="287731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677" y="3677921"/>
              <a:ext cx="3722789" cy="1467638"/>
            </a:xfrm>
            <a:prstGeom prst="rect">
              <a:avLst/>
            </a:prstGeom>
          </p:spPr>
        </p:pic>
      </p:grpSp>
      <p:sp>
        <p:nvSpPr>
          <p:cNvPr id="12" name="Объект 3">
            <a:extLst>
              <a:ext uri="{FF2B5EF4-FFF2-40B4-BE49-F238E27FC236}">
                <a16:creationId xmlns:a16="http://schemas.microsoft.com/office/drawing/2014/main" id="{E6670408-38F4-4C81-B9E2-12B31B651C76}"/>
              </a:ext>
            </a:extLst>
          </p:cNvPr>
          <p:cNvSpPr txBox="1">
            <a:spLocks/>
          </p:cNvSpPr>
          <p:nvPr/>
        </p:nvSpPr>
        <p:spPr>
          <a:xfrm>
            <a:off x="675182" y="6261352"/>
            <a:ext cx="11016338" cy="481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198E3"/>
              </a:buClr>
              <a:buSzPts val="1800"/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spcAft>
                <a:spcPts val="800"/>
              </a:spcAft>
              <a:buClr>
                <a:srgbClr val="2197E4"/>
              </a:buClr>
            </a:pPr>
            <a:r>
              <a:rPr lang="ru-RU" dirty="0">
                <a:solidFill>
                  <a:srgbClr val="FFD0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Комментарии преподавателей </a:t>
            </a:r>
            <a:r>
              <a:rPr lang="en-US" dirty="0">
                <a:solidFill>
                  <a:srgbClr val="FFD0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OTUS </a:t>
            </a:r>
            <a:r>
              <a:rPr lang="ru-RU" dirty="0">
                <a:solidFill>
                  <a:srgbClr val="FFD0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 использовании </a:t>
            </a:r>
            <a:r>
              <a:rPr lang="en-US" dirty="0">
                <a:solidFill>
                  <a:srgbClr val="FFD0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Studio </a:t>
            </a:r>
            <a:r>
              <a:rPr lang="ru-RU" dirty="0">
                <a:solidFill>
                  <a:srgbClr val="FFD0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 учебном процессе (источник - </a:t>
            </a:r>
            <a:r>
              <a:rPr lang="en-US" dirty="0">
                <a:solidFill>
                  <a:srgbClr val="FFD0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CNEWS</a:t>
            </a:r>
            <a:r>
              <a:rPr lang="ru-RU" dirty="0">
                <a:solidFill>
                  <a:srgbClr val="FFD0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ru-RU" dirty="0">
              <a:solidFill>
                <a:srgbClr val="FFD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66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9634468-D041-4C9D-9CE1-DEB215321009}"/>
              </a:ext>
            </a:extLst>
          </p:cNvPr>
          <p:cNvSpPr/>
          <p:nvPr/>
        </p:nvSpPr>
        <p:spPr>
          <a:xfrm>
            <a:off x="538324" y="1625814"/>
            <a:ext cx="11115349" cy="4463762"/>
          </a:xfrm>
          <a:prstGeom prst="roundRect">
            <a:avLst>
              <a:gd name="adj" fmla="val 5224"/>
            </a:avLst>
          </a:prstGeom>
          <a:solidFill>
            <a:schemeClr val="bg1">
              <a:alpha val="95000"/>
            </a:schemeClr>
          </a:solidFill>
          <a:effectLst>
            <a:glow rad="406400">
              <a:srgbClr val="2D9DFF">
                <a:alpha val="1568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D439FEA-8BDB-4A0E-B048-4D6F25D86B3B}"/>
              </a:ext>
            </a:extLst>
          </p:cNvPr>
          <p:cNvGrpSpPr/>
          <p:nvPr/>
        </p:nvGrpSpPr>
        <p:grpSpPr>
          <a:xfrm>
            <a:off x="783988" y="1743075"/>
            <a:ext cx="10705435" cy="4265803"/>
            <a:chOff x="872338" y="1978604"/>
            <a:chExt cx="11042938" cy="4400288"/>
          </a:xfrm>
        </p:grpSpPr>
        <p:pic>
          <p:nvPicPr>
            <p:cNvPr id="46" name="Google Shape;736;p63">
              <a:extLst>
                <a:ext uri="{FF2B5EF4-FFF2-40B4-BE49-F238E27FC236}">
                  <a16:creationId xmlns:a16="http://schemas.microsoft.com/office/drawing/2014/main" id="{B4C5E7E3-36B7-4E40-960C-3F19A0836DA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69256" y="1978604"/>
              <a:ext cx="772552" cy="788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737;p63">
              <a:extLst>
                <a:ext uri="{FF2B5EF4-FFF2-40B4-BE49-F238E27FC236}">
                  <a16:creationId xmlns:a16="http://schemas.microsoft.com/office/drawing/2014/main" id="{59E75C79-3F48-4CB7-88D4-1C756BDFCC5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19898" y="2246549"/>
              <a:ext cx="1437417" cy="388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738;p63">
              <a:extLst>
                <a:ext uri="{FF2B5EF4-FFF2-40B4-BE49-F238E27FC236}">
                  <a16:creationId xmlns:a16="http://schemas.microsoft.com/office/drawing/2014/main" id="{20F7AA6D-C588-4F2D-9397-688EB97E335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16891" y="2246550"/>
              <a:ext cx="1568422" cy="388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741;p63">
              <a:extLst>
                <a:ext uri="{FF2B5EF4-FFF2-40B4-BE49-F238E27FC236}">
                  <a16:creationId xmlns:a16="http://schemas.microsoft.com/office/drawing/2014/main" id="{746885EF-F23C-4215-8922-3B9A43ECEF5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59819" y="2201278"/>
              <a:ext cx="1437417" cy="507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743;p63">
              <a:extLst>
                <a:ext uri="{FF2B5EF4-FFF2-40B4-BE49-F238E27FC236}">
                  <a16:creationId xmlns:a16="http://schemas.microsoft.com/office/drawing/2014/main" id="{CC706249-CF8D-4CED-AAB6-4C456C90729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20483" y="5986588"/>
              <a:ext cx="1437417" cy="177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744;p63">
              <a:extLst>
                <a:ext uri="{FF2B5EF4-FFF2-40B4-BE49-F238E27FC236}">
                  <a16:creationId xmlns:a16="http://schemas.microsoft.com/office/drawing/2014/main" id="{E4FD7E9E-9371-4E17-AE86-F51E06BA6E6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914022" y="3913153"/>
              <a:ext cx="540842" cy="819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745;p63">
              <a:extLst>
                <a:ext uri="{FF2B5EF4-FFF2-40B4-BE49-F238E27FC236}">
                  <a16:creationId xmlns:a16="http://schemas.microsoft.com/office/drawing/2014/main" id="{4772EEA9-E376-4442-886B-C71EF32F611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604752" y="4148310"/>
              <a:ext cx="1437417" cy="21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749;p63">
              <a:extLst>
                <a:ext uri="{FF2B5EF4-FFF2-40B4-BE49-F238E27FC236}">
                  <a16:creationId xmlns:a16="http://schemas.microsoft.com/office/drawing/2014/main" id="{5FEBDE93-A141-45DE-8B65-EC93B419623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405404" y="5846757"/>
              <a:ext cx="1475218" cy="34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751;p63">
              <a:extLst>
                <a:ext uri="{FF2B5EF4-FFF2-40B4-BE49-F238E27FC236}">
                  <a16:creationId xmlns:a16="http://schemas.microsoft.com/office/drawing/2014/main" id="{C3A0B468-414E-474F-BE59-C898859E3DA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72338" y="4043317"/>
              <a:ext cx="1384675" cy="3987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752;p63">
              <a:extLst>
                <a:ext uri="{FF2B5EF4-FFF2-40B4-BE49-F238E27FC236}">
                  <a16:creationId xmlns:a16="http://schemas.microsoft.com/office/drawing/2014/main" id="{1F40E04D-8CF4-4303-A667-74A126E7B817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334731" y="5018227"/>
              <a:ext cx="1459106" cy="315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753;p63">
              <a:extLst>
                <a:ext uri="{FF2B5EF4-FFF2-40B4-BE49-F238E27FC236}">
                  <a16:creationId xmlns:a16="http://schemas.microsoft.com/office/drawing/2014/main" id="{2F3A0BA1-89C8-470E-BE33-DB06805CC2A8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847718" y="2054802"/>
              <a:ext cx="545207" cy="751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755;p63">
              <a:extLst>
                <a:ext uri="{FF2B5EF4-FFF2-40B4-BE49-F238E27FC236}">
                  <a16:creationId xmlns:a16="http://schemas.microsoft.com/office/drawing/2014/main" id="{1A3D69B6-04A8-4965-B9E3-2E99B81F7FE7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656156" y="5012695"/>
              <a:ext cx="1437417" cy="405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757;p63">
              <a:extLst>
                <a:ext uri="{FF2B5EF4-FFF2-40B4-BE49-F238E27FC236}">
                  <a16:creationId xmlns:a16="http://schemas.microsoft.com/office/drawing/2014/main" id="{793CA36D-FDC7-47F3-A2C5-ED8B38FF2D69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498123" y="3005698"/>
              <a:ext cx="1659209" cy="643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758;p63">
              <a:extLst>
                <a:ext uri="{FF2B5EF4-FFF2-40B4-BE49-F238E27FC236}">
                  <a16:creationId xmlns:a16="http://schemas.microsoft.com/office/drawing/2014/main" id="{2CDA5661-DAA9-4E07-9C93-80732325D1F2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463390" y="5956624"/>
              <a:ext cx="1531675" cy="279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759;p63">
              <a:extLst>
                <a:ext uri="{FF2B5EF4-FFF2-40B4-BE49-F238E27FC236}">
                  <a16:creationId xmlns:a16="http://schemas.microsoft.com/office/drawing/2014/main" id="{6B456782-AD7E-4208-A546-3BA9D11EC0AC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687357" y="5838439"/>
              <a:ext cx="1287662" cy="473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760;p63">
              <a:extLst>
                <a:ext uri="{FF2B5EF4-FFF2-40B4-BE49-F238E27FC236}">
                  <a16:creationId xmlns:a16="http://schemas.microsoft.com/office/drawing/2014/main" id="{0A1D6350-9762-4F6F-BCE2-A3B47623B524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8344017" y="4120733"/>
              <a:ext cx="1372184" cy="290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761;p63">
              <a:extLst>
                <a:ext uri="{FF2B5EF4-FFF2-40B4-BE49-F238E27FC236}">
                  <a16:creationId xmlns:a16="http://schemas.microsoft.com/office/drawing/2014/main" id="{E3DF0537-20A1-4B02-B201-EA130CF217BC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584140" y="5656871"/>
              <a:ext cx="960287" cy="722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762;p63">
              <a:extLst>
                <a:ext uri="{FF2B5EF4-FFF2-40B4-BE49-F238E27FC236}">
                  <a16:creationId xmlns:a16="http://schemas.microsoft.com/office/drawing/2014/main" id="{0415028E-B7AD-496A-8AA1-2F5278B0886F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608064" y="3171315"/>
              <a:ext cx="1279100" cy="376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763;p63">
              <a:extLst>
                <a:ext uri="{FF2B5EF4-FFF2-40B4-BE49-F238E27FC236}">
                  <a16:creationId xmlns:a16="http://schemas.microsoft.com/office/drawing/2014/main" id="{518F23C5-CED6-40BC-89EC-E992178AC4F3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344017" y="5051995"/>
              <a:ext cx="1627641" cy="3255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764;p63">
              <a:extLst>
                <a:ext uri="{FF2B5EF4-FFF2-40B4-BE49-F238E27FC236}">
                  <a16:creationId xmlns:a16="http://schemas.microsoft.com/office/drawing/2014/main" id="{350868AD-E7BF-47F2-8FE9-2AE7586D456A}"/>
                </a:ext>
              </a:extLst>
            </p:cNvPr>
            <p:cNvPicPr preferRelativeResize="0"/>
            <p:nvPr/>
          </p:nvPicPr>
          <p:blipFill rotWithShape="1"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10288514" y="4106429"/>
              <a:ext cx="1583131" cy="226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765;p63">
              <a:extLst>
                <a:ext uri="{FF2B5EF4-FFF2-40B4-BE49-F238E27FC236}">
                  <a16:creationId xmlns:a16="http://schemas.microsoft.com/office/drawing/2014/main" id="{7179680D-80DD-4092-9E58-F4EF1AF49580}"/>
                </a:ext>
              </a:extLst>
            </p:cNvPr>
            <p:cNvPicPr preferRelativeResize="0"/>
            <p:nvPr/>
          </p:nvPicPr>
          <p:blipFill rotWithShape="1"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8305866" y="2994954"/>
              <a:ext cx="1587540" cy="818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F073D1DF-E2C4-44B6-A020-2D24B994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803" y="4840145"/>
              <a:ext cx="790625" cy="790625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0D035FA-88F4-4DC2-82E8-737AC46BC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130" y="4872458"/>
              <a:ext cx="922805" cy="615511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6B5C8883-1165-4009-9154-C632AD50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4442" y="3996119"/>
              <a:ext cx="1583131" cy="493182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A6D88F53-0E71-40E5-985A-D0649D8FD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4931" y="2307677"/>
              <a:ext cx="1700345" cy="302189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E73EF1F-0DC4-4315-BB9E-F430D6496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9482" y="3006495"/>
              <a:ext cx="1358828" cy="763639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CCF342BA-EB08-4410-9804-A3368AF5B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157" y="4836340"/>
              <a:ext cx="1018748" cy="636718"/>
            </a:xfrm>
            <a:prstGeom prst="rect">
              <a:avLst/>
            </a:prstGeom>
          </p:spPr>
        </p:pic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347547E-924E-48F7-9839-022465D746F9}"/>
              </a:ext>
            </a:extLst>
          </p:cNvPr>
          <p:cNvSpPr/>
          <p:nvPr/>
        </p:nvSpPr>
        <p:spPr>
          <a:xfrm>
            <a:off x="295355" y="6349888"/>
            <a:ext cx="116012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D086"/>
                </a:solidFill>
                <a:latin typeface="Roboto Medium"/>
              </a:rPr>
              <a:t>Опубликовано </a:t>
            </a:r>
            <a:r>
              <a:rPr lang="ru-RU" sz="1600" u="sng" dirty="0">
                <a:solidFill>
                  <a:srgbClr val="FFD086"/>
                </a:solidFill>
                <a:latin typeface="Roboto Medium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более 50 историй успеха клиентов</a:t>
            </a:r>
            <a:r>
              <a:rPr lang="ru-RU" sz="1600" dirty="0">
                <a:solidFill>
                  <a:srgbClr val="FFD086"/>
                </a:solidFill>
                <a:latin typeface="Roboto Medium"/>
              </a:rPr>
              <a:t> - это самый большой трек подтвержденных успешных внедрений.</a:t>
            </a:r>
          </a:p>
        </p:txBody>
      </p:sp>
      <p:pic>
        <p:nvPicPr>
          <p:cNvPr id="1026" name="Picture 2" descr="https://www.pochta.ru/assets/Logo_Kirillicza_odnostrochnyj_2_d21c5f7d3f.png">
            <a:extLst>
              <a:ext uri="{FF2B5EF4-FFF2-40B4-BE49-F238E27FC236}">
                <a16:creationId xmlns:a16="http://schemas.microsoft.com/office/drawing/2014/main" id="{74DB7C0E-755C-4FE3-AEAD-68CDD4F8E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58" y="2960698"/>
            <a:ext cx="1810201" cy="2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262" y="1111945"/>
            <a:ext cx="11443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D086"/>
                </a:solidFill>
                <a:latin typeface="Roboto Medium"/>
              </a:rPr>
              <a:t>Ежегодно новыми пользователями </a:t>
            </a:r>
            <a:r>
              <a:rPr lang="en-US" dirty="0">
                <a:solidFill>
                  <a:srgbClr val="FFD086"/>
                </a:solidFill>
                <a:latin typeface="Roboto Medium"/>
              </a:rPr>
              <a:t>Business Studio </a:t>
            </a:r>
            <a:r>
              <a:rPr lang="ru-RU" dirty="0">
                <a:solidFill>
                  <a:srgbClr val="FFD086"/>
                </a:solidFill>
                <a:latin typeface="Roboto Medium"/>
              </a:rPr>
              <a:t>становятся 180-200 организаций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2B3121E-43F9-49AB-AE25-7DD8F69E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Экосистема. </a:t>
            </a:r>
            <a:r>
              <a:rPr lang="ru-RU" dirty="0">
                <a:ea typeface="Roboto Bold" panose="02000000000000000000" pitchFamily="2" charset="0"/>
                <a:cs typeface="Roboto Medium" panose="02000000000000000000" pitchFamily="2" charset="0"/>
              </a:rPr>
              <a:t>Клиенты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DBC566-191B-4105-8A63-533739E4E05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46013" y="2802390"/>
            <a:ext cx="774759" cy="6188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413693-DC68-45F4-99A9-EFBEC29E05BB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275" y="5433502"/>
            <a:ext cx="1454583" cy="4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97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7262" y="1217452"/>
            <a:ext cx="11443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D086"/>
                </a:solidFill>
              </a:rPr>
              <a:t>Клиенты, которые с нами более 10 лет: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2B3121E-43F9-49AB-AE25-7DD8F69E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Roboto Bold" panose="02000000000000000000" pitchFamily="2" charset="0"/>
                <a:cs typeface="Roboto Medium" panose="02000000000000000000" pitchFamily="2" charset="0"/>
              </a:rPr>
              <a:t>Экосистема. Клиенты</a:t>
            </a:r>
            <a:endParaRPr lang="ru-RU" dirty="0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9FE626A-170F-406F-A267-D42A0384C6D0}"/>
              </a:ext>
            </a:extLst>
          </p:cNvPr>
          <p:cNvGrpSpPr/>
          <p:nvPr/>
        </p:nvGrpSpPr>
        <p:grpSpPr>
          <a:xfrm>
            <a:off x="385450" y="1836828"/>
            <a:ext cx="11268223" cy="4731107"/>
            <a:chOff x="385450" y="1625814"/>
            <a:chExt cx="11268223" cy="4731107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8D3319A8-7D8A-4AAA-A2A2-2D7522A7DBAA}"/>
                </a:ext>
              </a:extLst>
            </p:cNvPr>
            <p:cNvSpPr/>
            <p:nvPr/>
          </p:nvSpPr>
          <p:spPr>
            <a:xfrm>
              <a:off x="538324" y="1625814"/>
              <a:ext cx="11115349" cy="4463762"/>
            </a:xfrm>
            <a:prstGeom prst="roundRect">
              <a:avLst>
                <a:gd name="adj" fmla="val 5224"/>
              </a:avLst>
            </a:prstGeom>
            <a:solidFill>
              <a:schemeClr val="bg1">
                <a:alpha val="95000"/>
              </a:schemeClr>
            </a:solidFill>
            <a:effectLst>
              <a:glow rad="406400">
                <a:srgbClr val="2D9DFF">
                  <a:alpha val="15686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Google Shape;736;p63">
              <a:extLst>
                <a:ext uri="{FF2B5EF4-FFF2-40B4-BE49-F238E27FC236}">
                  <a16:creationId xmlns:a16="http://schemas.microsoft.com/office/drawing/2014/main" id="{4D6FFE09-DBEC-480E-9EBB-D799685CB00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9012" y="1946024"/>
              <a:ext cx="872891" cy="890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55;p63">
              <a:extLst>
                <a:ext uri="{FF2B5EF4-FFF2-40B4-BE49-F238E27FC236}">
                  <a16:creationId xmlns:a16="http://schemas.microsoft.com/office/drawing/2014/main" id="{5EBC3400-3FAD-41DD-8A9B-AB88A8EE803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67707" y="2041975"/>
              <a:ext cx="1861864" cy="525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49;p63">
              <a:extLst>
                <a:ext uri="{FF2B5EF4-FFF2-40B4-BE49-F238E27FC236}">
                  <a16:creationId xmlns:a16="http://schemas.microsoft.com/office/drawing/2014/main" id="{4308605F-DECB-4D63-A0D4-0605EAC4546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080128" y="2121923"/>
              <a:ext cx="1852227" cy="395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52;p63">
              <a:extLst>
                <a:ext uri="{FF2B5EF4-FFF2-40B4-BE49-F238E27FC236}">
                  <a16:creationId xmlns:a16="http://schemas.microsoft.com/office/drawing/2014/main" id="{45F6AB1C-DA7B-4A9B-8805-D7FF4C88D86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47840" y="2167995"/>
              <a:ext cx="1531173" cy="362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44;p63">
              <a:extLst>
                <a:ext uri="{FF2B5EF4-FFF2-40B4-BE49-F238E27FC236}">
                  <a16:creationId xmlns:a16="http://schemas.microsoft.com/office/drawing/2014/main" id="{00C9B275-6640-4F8F-A659-36A833F01AB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14575" y="1901478"/>
              <a:ext cx="608134" cy="921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57;p63">
              <a:extLst>
                <a:ext uri="{FF2B5EF4-FFF2-40B4-BE49-F238E27FC236}">
                  <a16:creationId xmlns:a16="http://schemas.microsoft.com/office/drawing/2014/main" id="{96A23DAB-1EDF-4D3F-80D9-94CC1F1BB3A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42926" y="3162201"/>
              <a:ext cx="1608499" cy="624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 descr="https://www.businessstudio.ru/upload/iblock/e88/e88e0a470143f2c9f7d0f21fae16a428.png">
              <a:extLst>
                <a:ext uri="{FF2B5EF4-FFF2-40B4-BE49-F238E27FC236}">
                  <a16:creationId xmlns:a16="http://schemas.microsoft.com/office/drawing/2014/main" id="{F8719309-18B2-49B5-997C-613E6C0DA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512" y="3188825"/>
              <a:ext cx="1377881" cy="62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www.businessstudio.ru/upload/iblock/e35/e356bbd4201d43bb9a68f17123dd574f.png">
              <a:extLst>
                <a:ext uri="{FF2B5EF4-FFF2-40B4-BE49-F238E27FC236}">
                  <a16:creationId xmlns:a16="http://schemas.microsoft.com/office/drawing/2014/main" id="{32DDBEEE-0C5A-48E7-A193-993ED78FA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1470" y="3012878"/>
              <a:ext cx="1393486" cy="655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Банк Синара - услуги и продукты банка, адрес, телефон, рейтинг">
              <a:extLst>
                <a:ext uri="{FF2B5EF4-FFF2-40B4-BE49-F238E27FC236}">
                  <a16:creationId xmlns:a16="http://schemas.microsoft.com/office/drawing/2014/main" id="{82C564CB-486C-4B66-931C-1D502FA1D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6383" y="3133677"/>
              <a:ext cx="2069111" cy="51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AutoShape 8" descr="НРД – о банке. Все услуги, адрес, телефон горячей линии, рейтинги и  официальный сайт">
              <a:extLst>
                <a:ext uri="{FF2B5EF4-FFF2-40B4-BE49-F238E27FC236}">
                  <a16:creationId xmlns:a16="http://schemas.microsoft.com/office/drawing/2014/main" id="{60705E9B-E57E-4172-B378-6427A213A56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876173" y="3054641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" name="AutoShape 10" descr="НРД – о банке. Все услуги, адрес, телефон горячей линии, рейтинги и  официальный сайт">
              <a:extLst>
                <a:ext uri="{FF2B5EF4-FFF2-40B4-BE49-F238E27FC236}">
                  <a16:creationId xmlns:a16="http://schemas.microsoft.com/office/drawing/2014/main" id="{F5A726C7-F017-466B-902D-F26F6DD283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28573" y="3207041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6552CAA-0A0B-4E07-AC18-B1A407281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45244" y="3168846"/>
              <a:ext cx="2062040" cy="60457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26E395E-ACA6-40C0-BF77-C6C10F911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91691" y="4740883"/>
              <a:ext cx="1616038" cy="161603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6AADF4E-4165-4904-8D9D-686FDDBB4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2188" y="3750601"/>
              <a:ext cx="1627520" cy="162752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C81EEFA-F701-4627-86B7-51484BE4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5450" y="3710647"/>
              <a:ext cx="2590745" cy="162751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E49C674A-6820-4F27-B0F5-EF5934B97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28470" y="4200027"/>
              <a:ext cx="1124485" cy="728667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EC67A715-421E-4784-B9BA-4CA7EF9E7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273492" y="4223661"/>
              <a:ext cx="1741645" cy="51727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EF450DD-D04B-43F1-8B92-0DDEE0E16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3936" y="5249717"/>
              <a:ext cx="1825876" cy="577719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92A98C3D-5DDF-4C5A-9C15-CB3C8FE68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56304" y="5236852"/>
              <a:ext cx="2568322" cy="62410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592F2A3-9A0B-4A44-A435-1536E3441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091634" y="4170363"/>
              <a:ext cx="1777151" cy="677538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651428B3-370D-4C95-8B49-606B5199F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98457" y="5341417"/>
              <a:ext cx="1963507" cy="39571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D7CCDA9-6BF5-4C25-A847-9051D33EB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345038" y="5144237"/>
              <a:ext cx="1616038" cy="601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14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629B4-61C8-4729-BBCE-D3E4D31D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Экосистема. Клиенты на конкурсе «BPM-проект года»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7591E-A0B6-4815-8C93-6F23A4FF0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257303"/>
            <a:ext cx="5266125" cy="5244898"/>
          </a:xfrm>
        </p:spPr>
        <p:txBody>
          <a:bodyPr/>
          <a:lstStyle/>
          <a:p>
            <a:r>
              <a:rPr lang="ru-RU" dirty="0"/>
              <a:t>«BPM-проект года» - ежегодный конкурс, который дает компаниям отличный шанс заявить о своих успехах в процессной деятельности, поделиться опытом с профессиональным сообществом и получить признание и поддержку от коллег. </a:t>
            </a:r>
          </a:p>
          <a:p>
            <a:r>
              <a:rPr lang="ru-RU" dirty="0"/>
              <a:t>Жюри и профессиональное сообщество BPM-экспертов высоко оценили проекты пользователей Business Studio в 2025 году: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Главным призером конкурса стал </a:t>
            </a:r>
            <a:r>
              <a:rPr lang="ru-RU" dirty="0">
                <a:solidFill>
                  <a:srgbClr val="FFD086"/>
                </a:solidFill>
              </a:rPr>
              <a:t>Холдинг «ТАГРАС» </a:t>
            </a:r>
            <a:br>
              <a:rPr lang="ru-RU" dirty="0">
                <a:solidFill>
                  <a:srgbClr val="FFD086"/>
                </a:solidFill>
              </a:rPr>
            </a:br>
            <a:r>
              <a:rPr lang="ru-RU" dirty="0"/>
              <a:t>с проектом</a:t>
            </a:r>
            <a:r>
              <a:rPr lang="ru-RU" dirty="0">
                <a:solidFill>
                  <a:srgbClr val="FFD086"/>
                </a:solidFill>
              </a:rPr>
              <a:t> 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«Комплексная цифровая трансформация системы управления»</a:t>
            </a:r>
            <a:endParaRPr lang="ru-RU" dirty="0">
              <a:solidFill>
                <a:srgbClr val="FFD08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D086"/>
                </a:solidFill>
              </a:rPr>
              <a:t>«</a:t>
            </a:r>
            <a:r>
              <a:rPr lang="ru-RU" dirty="0" err="1">
                <a:solidFill>
                  <a:srgbClr val="FFD086"/>
                </a:solidFill>
              </a:rPr>
              <a:t>Столото</a:t>
            </a:r>
            <a:r>
              <a:rPr lang="ru-RU" dirty="0">
                <a:solidFill>
                  <a:srgbClr val="FFD086"/>
                </a:solidFill>
              </a:rPr>
              <a:t>» </a:t>
            </a:r>
            <a:r>
              <a:rPr lang="ru-RU" dirty="0"/>
              <a:t>с проектом</a:t>
            </a:r>
            <a:r>
              <a:rPr lang="ru-RU" dirty="0">
                <a:solidFill>
                  <a:srgbClr val="FFD086"/>
                </a:solidFill>
              </a:rPr>
              <a:t> </a:t>
            </a:r>
            <a:r>
              <a:rPr lang="ru-RU" dirty="0">
                <a:solidFill>
                  <a:srgbClr val="FFD08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«Система управления бизнес-процессами 2.0»</a:t>
            </a:r>
            <a:r>
              <a:rPr lang="ru-RU" dirty="0"/>
              <a:t> получили приз за самый результативный проект BPM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EB4F16-F8B2-4CCD-9F2B-BD0788EA5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437" y="1752600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3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EF032-C7F5-4C3D-B1CC-5AD6626C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25" y="268530"/>
            <a:ext cx="9272975" cy="455968"/>
          </a:xfrm>
        </p:spPr>
        <p:txBody>
          <a:bodyPr>
            <a:normAutofit fontScale="90000"/>
          </a:bodyPr>
          <a:lstStyle/>
          <a:p>
            <a:r>
              <a:rPr lang="ru-RU" dirty="0"/>
              <a:t>Экосистема. Клиенты на конференции </a:t>
            </a:r>
            <a:br>
              <a:rPr lang="ru-RU" dirty="0"/>
            </a:br>
            <a:r>
              <a:rPr lang="ru-RU" dirty="0"/>
              <a:t>«Системы менеджмента 2025»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8D6951-1D1A-4F32-8496-D6D0C3159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25" y="1181686"/>
            <a:ext cx="11484750" cy="5320515"/>
          </a:xfrm>
        </p:spPr>
        <p:txBody>
          <a:bodyPr>
            <a:normAutofit/>
          </a:bodyPr>
          <a:lstStyle/>
          <a:p>
            <a:pPr fontAlgn="t"/>
            <a:r>
              <a:rPr lang="ru-RU" dirty="0"/>
              <a:t>14-15 августа </a:t>
            </a:r>
            <a:r>
              <a:rPr lang="ru-RU" dirty="0" err="1"/>
              <a:t>Роскачество</a:t>
            </a:r>
            <a:r>
              <a:rPr lang="ru-RU" dirty="0"/>
              <a:t> провело в Санкт-Петербурге практическую конференцию </a:t>
            </a:r>
            <a:r>
              <a:rPr lang="ru-RU" dirty="0">
                <a:solidFill>
                  <a:srgbClr val="FFD08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«Системы менеджмента 2025»</a:t>
            </a:r>
            <a:r>
              <a:rPr lang="ru-RU" dirty="0"/>
              <a:t>. ГК «Современные технологии управления» выступила информационным партнером мероприятия.</a:t>
            </a:r>
          </a:p>
          <a:p>
            <a:pPr fontAlgn="t"/>
            <a:r>
              <a:rPr lang="ru-RU" dirty="0"/>
              <a:t>К конференции присоединилось более 700 участников и 60 спикеров. Площадка объединила профессионалов в  области управления процессами, СМК и цифровизации. Своим опытом в области управления процессной архитектурой и организационным развитием поделились пользователи </a:t>
            </a:r>
            <a:r>
              <a:rPr lang="en-US" dirty="0"/>
              <a:t>Business Studio</a:t>
            </a:r>
            <a:r>
              <a:rPr lang="ru-RU" dirty="0"/>
              <a:t>: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F5E60E5A-ECA0-4E03-8469-C6DD88D1BE51}"/>
              </a:ext>
            </a:extLst>
          </p:cNvPr>
          <p:cNvSpPr/>
          <p:nvPr/>
        </p:nvSpPr>
        <p:spPr>
          <a:xfrm>
            <a:off x="6211241" y="3630926"/>
            <a:ext cx="5847642" cy="2521044"/>
          </a:xfrm>
          <a:prstGeom prst="wedgeRoundRectCallout">
            <a:avLst>
              <a:gd name="adj1" fmla="val 43367"/>
              <a:gd name="adj2" fmla="val 6309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glow rad="406400">
              <a:srgbClr val="2D9DFF">
                <a:alpha val="1568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2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Как вывести СМК на принципиально новый уровень? Для этого нужен цифровой фундамент — это база, которая автоматизирует основные процессы системы управления качеством. На ее основе можно повысить скорость бизнес-процессов, повысить предсказуемость с помощью искусственного интеллекта и принимать решения, основанные на качественных данных. Однако без выстроенных бизнес-процессов любая цифровизация будет бесполезной.</a:t>
            </a:r>
          </a:p>
          <a:p>
            <a:endParaRPr lang="ru-RU" sz="12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Илья </a:t>
            </a:r>
            <a:r>
              <a:rPr lang="ru-RU" sz="1200" i="1" dirty="0" err="1">
                <a:solidFill>
                  <a:schemeClr val="accent1">
                    <a:lumMod val="50000"/>
                  </a:schemeClr>
                </a:solidFill>
              </a:rPr>
              <a:t>Вовчанчин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, руководитель Направления развития качества и бизнес-процессов АО «</a:t>
            </a:r>
            <a:r>
              <a:rPr lang="ru-RU" sz="1200" i="1" dirty="0" err="1">
                <a:solidFill>
                  <a:schemeClr val="accent1">
                    <a:lumMod val="50000"/>
                  </a:schemeClr>
                </a:solidFill>
              </a:rPr>
              <a:t>Нэксайн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pPr algn="r"/>
            <a:br>
              <a:rPr lang="ru-RU" sz="1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bg1"/>
                </a:solidFill>
                <a:hlinkClick r:id="rId3"/>
              </a:rPr>
              <a:t>Комментарий для </a:t>
            </a:r>
            <a:r>
              <a:rPr lang="ru-RU" sz="1400" dirty="0">
                <a:solidFill>
                  <a:srgbClr val="183D5E"/>
                </a:solidFill>
                <a:hlinkClick r:id="rId3"/>
              </a:rPr>
              <a:t>РБК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BBFAF7E-1252-46AB-BD40-A3277DE284E5}"/>
              </a:ext>
            </a:extLst>
          </p:cNvPr>
          <p:cNvSpPr/>
          <p:nvPr/>
        </p:nvSpPr>
        <p:spPr>
          <a:xfrm>
            <a:off x="344465" y="2716549"/>
            <a:ext cx="57423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600" i="1" dirty="0">
                <a:solidFill>
                  <a:schemeClr val="bg1"/>
                </a:solidFill>
              </a:rPr>
              <a:t>Сессия «Инструменты систем менеджмента»</a:t>
            </a:r>
          </a:p>
          <a:p>
            <a:pPr marL="285750" indent="-285750" fontAlgn="t">
              <a:buClr>
                <a:srgbClr val="2198E3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</a:rPr>
              <a:t>Ксения Киселева, </a:t>
            </a:r>
            <a:r>
              <a:rPr lang="ru-RU" sz="1600" dirty="0">
                <a:solidFill>
                  <a:srgbClr val="FFD086"/>
                </a:solidFill>
              </a:rPr>
              <a:t>АО «ИНК-Капитал» </a:t>
            </a:r>
            <a:br>
              <a:rPr lang="ru-RU" sz="1600" dirty="0">
                <a:solidFill>
                  <a:srgbClr val="FFD086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Построение архитектуры интегрированной системы менеджмента холдинга: уникальность </a:t>
            </a:r>
            <a:r>
              <a:rPr lang="ru-RU" sz="1600" dirty="0" err="1">
                <a:solidFill>
                  <a:schemeClr val="bg1"/>
                </a:solidFill>
              </a:rPr>
              <a:t>vs</a:t>
            </a:r>
            <a:r>
              <a:rPr lang="ru-RU" sz="1600" dirty="0">
                <a:solidFill>
                  <a:schemeClr val="bg1"/>
                </a:solidFill>
              </a:rPr>
              <a:t> классика</a:t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  <a:p>
            <a:pPr fontAlgn="t"/>
            <a:r>
              <a:rPr lang="ru-RU" sz="1600" i="1" dirty="0">
                <a:solidFill>
                  <a:schemeClr val="bg1"/>
                </a:solidFill>
              </a:rPr>
              <a:t>Сессия «Цифра: решения, ИИ, нейросети, кейсы»</a:t>
            </a:r>
          </a:p>
          <a:p>
            <a:pPr marL="285750" indent="-285750" fontAlgn="t">
              <a:buClr>
                <a:srgbClr val="2198E3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</a:rPr>
              <a:t>Илья </a:t>
            </a:r>
            <a:r>
              <a:rPr lang="ru-RU" sz="1600" dirty="0" err="1">
                <a:solidFill>
                  <a:schemeClr val="bg1"/>
                </a:solidFill>
              </a:rPr>
              <a:t>Вовчанчин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>
                <a:solidFill>
                  <a:srgbClr val="FFD086"/>
                </a:solidFill>
              </a:rPr>
              <a:t>АО «</a:t>
            </a:r>
            <a:r>
              <a:rPr lang="ru-RU" sz="1600" dirty="0" err="1">
                <a:solidFill>
                  <a:srgbClr val="FFD086"/>
                </a:solidFill>
              </a:rPr>
              <a:t>Нэксайн</a:t>
            </a:r>
            <a:r>
              <a:rPr lang="ru-RU" sz="1600" dirty="0">
                <a:solidFill>
                  <a:srgbClr val="FFD086"/>
                </a:solidFill>
              </a:rPr>
              <a:t>»</a:t>
            </a:r>
            <a:br>
              <a:rPr lang="ru-RU" sz="1600" dirty="0">
                <a:solidFill>
                  <a:srgbClr val="FFD086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СМК 2.0. Цифровые технологии как драйвер развития качества</a:t>
            </a:r>
          </a:p>
          <a:p>
            <a:pPr marL="285750" indent="-285750" fontAlgn="t">
              <a:buClr>
                <a:srgbClr val="2198E3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</a:rPr>
              <a:t>Вадим Хазов, </a:t>
            </a:r>
            <a:r>
              <a:rPr lang="ru-RU" sz="1600" dirty="0">
                <a:solidFill>
                  <a:srgbClr val="FFD086"/>
                </a:solidFill>
              </a:rPr>
              <a:t>Холдинг «ТАГРАС»</a:t>
            </a:r>
            <a:br>
              <a:rPr lang="ru-RU" sz="1600" dirty="0">
                <a:solidFill>
                  <a:srgbClr val="FFD086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Оценка уровня зрелости бизнес-процессов и определение возможностей для цифровизации</a:t>
            </a:r>
          </a:p>
          <a:p>
            <a:pPr marL="285750" indent="-285750" fontAlgn="t">
              <a:buClr>
                <a:srgbClr val="2198E3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</a:rPr>
              <a:t>Андрей Краснобаев, </a:t>
            </a:r>
            <a:r>
              <a:rPr lang="ru-RU" sz="1600" dirty="0">
                <a:solidFill>
                  <a:srgbClr val="FFD086"/>
                </a:solidFill>
              </a:rPr>
              <a:t>СТД «Петрович»</a:t>
            </a:r>
            <a:br>
              <a:rPr lang="ru-RU" sz="1600" dirty="0">
                <a:solidFill>
                  <a:srgbClr val="FFD086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Концепция и практика разработки системы показателей процессов с использованием ИИ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6FDDB6D8-1E9B-4EC8-8A87-0320C6C550E9}"/>
              </a:ext>
            </a:extLst>
          </p:cNvPr>
          <p:cNvSpPr/>
          <p:nvPr/>
        </p:nvSpPr>
        <p:spPr>
          <a:xfrm>
            <a:off x="6011582" y="2716549"/>
            <a:ext cx="5847642" cy="2521044"/>
          </a:xfrm>
          <a:prstGeom prst="wedgeRoundRectCallout">
            <a:avLst>
              <a:gd name="adj1" fmla="val 43367"/>
              <a:gd name="adj2" fmla="val 6309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glow rad="406400">
              <a:srgbClr val="2D9DFF">
                <a:alpha val="1568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12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Для того, чтобы определить индекс цифровой зрелости, для каждого процесса, подпроцесса, функции, мы разработали четыре уровня зрелости. Нулевой уровень — это полностью ручная работа данной функции, процесса или подпроцесса, а третий уровень — это уже применение цифровой технологии. Наша цель — перейти на третий уровень именно там, где это необходимо.</a:t>
            </a:r>
          </a:p>
          <a:p>
            <a:endParaRPr lang="ru-RU" sz="12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Вадим Хазов, руководитель программы TAGRAS-</a:t>
            </a:r>
            <a:r>
              <a:rPr lang="ru-RU" sz="1200" i="1" dirty="0" err="1">
                <a:solidFill>
                  <a:schemeClr val="accent1">
                    <a:lumMod val="50000"/>
                  </a:schemeClr>
                </a:solidFill>
              </a:rPr>
              <a:t>Digital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</a:rPr>
              <a:t>, Холдинг «ТАГРАС»</a:t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ru-RU" sz="1400" dirty="0">
                <a:solidFill>
                  <a:schemeClr val="bg1"/>
                </a:solidFill>
                <a:hlinkClick r:id="rId3"/>
              </a:rPr>
              <a:t>Комментарий для </a:t>
            </a:r>
            <a:r>
              <a:rPr lang="ru-RU" sz="1400" dirty="0">
                <a:solidFill>
                  <a:srgbClr val="183D5E"/>
                </a:solidFill>
                <a:hlinkClick r:id="rId3"/>
              </a:rPr>
              <a:t>РБК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1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siness Studio 7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1" id="{4E1556B7-A613-4E49-AD7F-17730B230B62}" vid="{376CDB8C-6B6B-4644-8371-B3B3FCD891F9}"/>
    </a:ext>
  </a:extLst>
</a:theme>
</file>

<file path=ppt/theme/theme2.xml><?xml version="1.0" encoding="utf-8"?>
<a:theme xmlns:a="http://schemas.openxmlformats.org/drawingml/2006/main" name="Тема Office">
  <a:themeElements>
    <a:clrScheme name="Другая 11">
      <a:dk1>
        <a:srgbClr val="FFD08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5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1" id="{4E1556B7-A613-4E49-AD7F-17730B230B62}" vid="{9723D4B4-82EA-45DB-9253-ABAA967AD940}"/>
    </a:ext>
  </a:extLst>
</a:theme>
</file>

<file path=ppt/theme/theme3.xml><?xml version="1.0" encoding="utf-8"?>
<a:theme xmlns:a="http://schemas.openxmlformats.org/drawingml/2006/main" name="1_Тема Office">
  <a:themeElements>
    <a:clrScheme name="Другая 9">
      <a:dk1>
        <a:srgbClr val="FFFFFF"/>
      </a:dk1>
      <a:lt1>
        <a:sysClr val="window" lastClr="FFFFFF"/>
      </a:lt1>
      <a:dk2>
        <a:srgbClr val="FFFFF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siness Studio 7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1" id="{4E1556B7-A613-4E49-AD7F-17730B230B62}" vid="{8DCE5ADC-6B39-4E54-9FE2-3A47505CA8F3}"/>
    </a:ext>
  </a:extLst>
</a:theme>
</file>

<file path=ppt/theme/theme4.xml><?xml version="1.0" encoding="utf-8"?>
<a:theme xmlns:a="http://schemas.openxmlformats.org/drawingml/2006/main" name="2_Тема Office">
  <a:themeElements>
    <a:clrScheme name="Другая 10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siness Studio 7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1" id="{4E1556B7-A613-4E49-AD7F-17730B230B62}" vid="{7D8F5042-F04B-4BD6-81F4-CFA8E3838260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11">
    <a:dk1>
      <a:srgbClr val="FFD086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18411</TotalTime>
  <Words>3914</Words>
  <Application>Microsoft Office PowerPoint</Application>
  <PresentationFormat>Широкоэкранный</PresentationFormat>
  <Paragraphs>419</Paragraphs>
  <Slides>39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39</vt:i4>
      </vt:variant>
    </vt:vector>
  </HeadingPairs>
  <TitlesOfParts>
    <vt:vector size="56" baseType="lpstr">
      <vt:lpstr>Microsoft YaHei UI</vt:lpstr>
      <vt:lpstr>Arial</vt:lpstr>
      <vt:lpstr>Calibri</vt:lpstr>
      <vt:lpstr>Humnst777 Cn BT</vt:lpstr>
      <vt:lpstr>Montserrat</vt:lpstr>
      <vt:lpstr>Montserrat SemiBold</vt:lpstr>
      <vt:lpstr>Roboto</vt:lpstr>
      <vt:lpstr>Roboto Bold</vt:lpstr>
      <vt:lpstr>Roboto light</vt:lpstr>
      <vt:lpstr>Roboto light</vt:lpstr>
      <vt:lpstr>Roboto Medium</vt:lpstr>
      <vt:lpstr>Times New Roman</vt:lpstr>
      <vt:lpstr>Wingdings</vt:lpstr>
      <vt:lpstr>Специальное оформление</vt:lpstr>
      <vt:lpstr>Тема Office</vt:lpstr>
      <vt:lpstr>1_Тема Office</vt:lpstr>
      <vt:lpstr>2_Тема Office</vt:lpstr>
      <vt:lpstr>Презентация PowerPoint</vt:lpstr>
      <vt:lpstr>Экосистема. Business Studio сегодня </vt:lpstr>
      <vt:lpstr>Экосистема. Партнеры</vt:lpstr>
      <vt:lpstr>Экосистема. Партнеры</vt:lpstr>
      <vt:lpstr>Экосистема. Партнеры</vt:lpstr>
      <vt:lpstr>Экосистема. Клиенты</vt:lpstr>
      <vt:lpstr>Экосистема. Клиенты</vt:lpstr>
      <vt:lpstr>Экосистема. Клиенты на конкурсе «BPM-проект года» </vt:lpstr>
      <vt:lpstr>Экосистема. Клиенты на конференции  «Системы менеджмента 2025» </vt:lpstr>
      <vt:lpstr>Экосистема. Клиенты на международном форуме Kazan Digital Week </vt:lpstr>
      <vt:lpstr>Экосистема. Клиенты на VII Федеральном форуме по ИТ и цифровизации в АПК Smart Agro </vt:lpstr>
      <vt:lpstr>Экосистема. Клиенты на Международном Форуме  «Всемирный день качества в России» </vt:lpstr>
      <vt:lpstr> Экосистема. Клиенты на Ежегодном форуме TAdviser SummIT 2025</vt:lpstr>
      <vt:lpstr>Экосистема. Клиенты на ComNews Awards </vt:lpstr>
      <vt:lpstr>Экосистема. Клиенты на V Ежегодной конференции по операционному планированию в цепях поставок</vt:lpstr>
      <vt:lpstr>Экосистема. Публикации клиентов Business Studio</vt:lpstr>
      <vt:lpstr>Экосистема. Публикации клиентов Business Studio</vt:lpstr>
      <vt:lpstr>Развитие методологии. Конференции и мероприятия Business Studio</vt:lpstr>
      <vt:lpstr>Развитие методологии.  Вебинары Business Studio</vt:lpstr>
      <vt:lpstr>Развитие методологии.  Вебинары Business Studio</vt:lpstr>
      <vt:lpstr>Развитие методологии.  Конкурс «Лучшая практика организационного развития»</vt:lpstr>
      <vt:lpstr>Развитие методологии.  Обучение и сертификация по Business Studio</vt:lpstr>
      <vt:lpstr>Развитие методологии. Магазин моделей и решений</vt:lpstr>
      <vt:lpstr>Развитие методологии. Книги по процессам и проектированию архитектуры</vt:lpstr>
      <vt:lpstr>Продукт. Новый современный веб-интерфейс</vt:lpstr>
      <vt:lpstr>Продукт. Главное в архитектуре Business Studio 7</vt:lpstr>
      <vt:lpstr>Продукт. Новая реальность моделирования корпоративной архитектуры</vt:lpstr>
      <vt:lpstr>Продукт. Бесшовное моделирование: пример кастомного архитектурного фреймворка</vt:lpstr>
      <vt:lpstr>Продукт. Стек нотаций </vt:lpstr>
      <vt:lpstr>Продукт. Совет корпоративных архитекторов как источник требований по развитию </vt:lpstr>
      <vt:lpstr>Продукт. Методология «из коробки» и быстрый старт </vt:lpstr>
      <vt:lpstr>Продукт. Планы развития</vt:lpstr>
      <vt:lpstr>Продукт. Планы развития</vt:lpstr>
      <vt:lpstr>Продукт. Техподдержка Business Studio «изнутри»</vt:lpstr>
      <vt:lpstr>Продукт. Техподдержка Business Studio «изнутри»</vt:lpstr>
      <vt:lpstr>Продукт. Новые услуги от вендора</vt:lpstr>
      <vt:lpstr>Продукт. Легенды и мифы «дикого» ИТ-рынка</vt:lpstr>
      <vt:lpstr>Наши контакты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Кормакова Ирина</cp:lastModifiedBy>
  <cp:revision>250</cp:revision>
  <dcterms:created xsi:type="dcterms:W3CDTF">2025-10-10T13:38:47Z</dcterms:created>
  <dcterms:modified xsi:type="dcterms:W3CDTF">2026-03-27T07:47:48Z</dcterms:modified>
</cp:coreProperties>
</file>