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879" r:id="rId3"/>
    <p:sldId id="878" r:id="rId4"/>
    <p:sldId id="880" r:id="rId5"/>
    <p:sldId id="881" r:id="rId6"/>
    <p:sldId id="883" r:id="rId7"/>
    <p:sldId id="886" r:id="rId8"/>
    <p:sldId id="893" r:id="rId9"/>
    <p:sldId id="887" r:id="rId10"/>
    <p:sldId id="884" r:id="rId11"/>
    <p:sldId id="889" r:id="rId12"/>
    <p:sldId id="885" r:id="rId13"/>
    <p:sldId id="890" r:id="rId14"/>
    <p:sldId id="892" r:id="rId15"/>
    <p:sldId id="876" r:id="rId16"/>
    <p:sldId id="877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ыстрова Татьяна Евгеньевна" initials="АОА" lastIdx="7" clrIdx="0"/>
  <p:cmAuthor id="1" name="Vladimir Repin" initials="V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CC0066"/>
    <a:srgbClr val="3333CC"/>
    <a:srgbClr val="DFDFD3"/>
    <a:srgbClr val="FF99CC"/>
    <a:srgbClr val="FF99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58030" autoAdjust="0"/>
  </p:normalViewPr>
  <p:slideViewPr>
    <p:cSldViewPr snapToGrid="0">
      <p:cViewPr varScale="1">
        <p:scale>
          <a:sx n="53" d="100"/>
          <a:sy n="53" d="100"/>
        </p:scale>
        <p:origin x="192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672" y="-67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580B-2237-401C-A4ED-1B8D86D0A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77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2E1F0-9486-403F-8921-F4B28B9B8B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33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1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80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765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8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52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67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7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123" y="6079788"/>
            <a:ext cx="1300145" cy="7171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5" y="29185"/>
            <a:ext cx="2533426" cy="728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youtube.com/VladimirRepinBP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://www.bpm3.ru/" TargetMode="External"/><Relationship Id="rId5" Type="http://schemas.openxmlformats.org/officeDocument/2006/relationships/hyperlink" Target="mailto:info@finexpert.ru" TargetMode="External"/><Relationship Id="rId4" Type="http://schemas.openxmlformats.org/officeDocument/2006/relationships/hyperlink" Target="mailto:vladimir@repin.gu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324" y="1312346"/>
            <a:ext cx="11820525" cy="4200524"/>
          </a:xfrm>
        </p:spPr>
        <p:txBody>
          <a:bodyPr>
            <a:normAutofit/>
          </a:bodyPr>
          <a:lstStyle/>
          <a:p>
            <a:r>
              <a:rPr lang="ru-RU" sz="4200" b="1" dirty="0"/>
              <a:t>«Запуск проекта </a:t>
            </a:r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sz="4200" b="1" dirty="0" smtClean="0"/>
              <a:t>внедрения </a:t>
            </a:r>
            <a:r>
              <a:rPr lang="ru-RU" sz="4200" b="1" dirty="0"/>
              <a:t>процессного управления:</a:t>
            </a:r>
            <a:br>
              <a:rPr lang="ru-RU" sz="4200" b="1" dirty="0"/>
            </a:br>
            <a:r>
              <a:rPr lang="ru-RU" sz="4200" b="1" dirty="0"/>
              <a:t>знания, навыки, подводные камни»</a:t>
            </a:r>
            <a:r>
              <a:rPr lang="ru-RU" sz="4200" dirty="0"/>
              <a:t/>
            </a:r>
            <a:br>
              <a:rPr lang="ru-RU" sz="42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200" b="1" i="1" dirty="0" smtClean="0">
                <a:solidFill>
                  <a:srgbClr val="CC0066"/>
                </a:solidFill>
              </a:rPr>
              <a:t>В.В. Репин</a:t>
            </a:r>
            <a:br>
              <a:rPr lang="ru-RU" sz="3200" b="1" i="1" dirty="0" smtClean="0">
                <a:solidFill>
                  <a:srgbClr val="CC0066"/>
                </a:solidFill>
              </a:rPr>
            </a:br>
            <a:r>
              <a:rPr lang="ru-RU" sz="1300" b="1" i="1" dirty="0" smtClean="0">
                <a:solidFill>
                  <a:srgbClr val="CC0066"/>
                </a:solidFill>
              </a:rPr>
              <a:t/>
            </a:r>
            <a:br>
              <a:rPr lang="ru-RU" sz="1300" b="1" i="1" dirty="0" smtClean="0">
                <a:solidFill>
                  <a:srgbClr val="CC0066"/>
                </a:solidFill>
              </a:rPr>
            </a:br>
            <a:r>
              <a:rPr lang="ru-RU" sz="3200" i="1" dirty="0" smtClean="0">
                <a:solidFill>
                  <a:srgbClr val="CC0066"/>
                </a:solidFill>
              </a:rPr>
              <a:t>5 сентября 2017 </a:t>
            </a:r>
            <a:r>
              <a:rPr lang="ru-RU" sz="3200" i="1" cap="none" dirty="0" smtClean="0">
                <a:solidFill>
                  <a:srgbClr val="CC0066"/>
                </a:solidFill>
              </a:rPr>
              <a:t>г.</a:t>
            </a:r>
            <a:endParaRPr lang="ru-RU" sz="3200" i="1" cap="none" dirty="0">
              <a:solidFill>
                <a:srgbClr val="CC0066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9" y="4086224"/>
            <a:ext cx="2849775" cy="245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1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8"/>
    </mc:Choice>
    <mc:Fallback xmlns="">
      <p:transition spd="slow" advTm="19848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2351" x="742950" y="5264150"/>
          <p14:tracePt t="23238" x="749300" y="5264150"/>
          <p14:tracePt t="23250" x="768350" y="5264150"/>
          <p14:tracePt t="23260" x="774700" y="5251450"/>
          <p14:tracePt t="23270" x="800100" y="5251450"/>
          <p14:tracePt t="23287" x="831850" y="5245100"/>
          <p14:tracePt t="23304" x="876300" y="5226050"/>
          <p14:tracePt t="23320" x="958850" y="5181600"/>
          <p14:tracePt t="23337" x="1016000" y="5137150"/>
          <p14:tracePt t="23354" x="1143000" y="5029200"/>
          <p14:tracePt t="23370" x="1206500" y="4959350"/>
          <p14:tracePt t="23387" x="1301750" y="4851400"/>
          <p14:tracePt t="23404" x="1428750" y="4705350"/>
          <p14:tracePt t="23421" x="1511300" y="4597400"/>
          <p14:tracePt t="23437" x="1619250" y="4451350"/>
          <p14:tracePt t="23454" x="1708150" y="4349750"/>
          <p14:tracePt t="23471" x="1784350" y="4273550"/>
          <p14:tracePt t="23487" x="1828800" y="4216400"/>
          <p14:tracePt t="23504" x="1866900" y="4184650"/>
          <p14:tracePt t="23521" x="1873250" y="4171950"/>
          <p14:tracePt t="23538" x="1879600" y="4171950"/>
          <p14:tracePt t="23586" x="1898650" y="4184650"/>
          <p14:tracePt t="23601" x="1898650" y="4203700"/>
          <p14:tracePt t="23611" x="1911350" y="4248150"/>
          <p14:tracePt t="23621" x="1943100" y="4318000"/>
          <p14:tracePt t="23638" x="1981200" y="4438650"/>
          <p14:tracePt t="23655" x="2082800" y="4616450"/>
          <p14:tracePt t="23671" x="2241550" y="4864100"/>
          <p14:tracePt t="23688" x="2495550" y="5181600"/>
          <p14:tracePt t="23688" x="2679700" y="5334000"/>
          <p14:tracePt t="23706" x="2819400" y="5448300"/>
          <p14:tracePt t="23721" x="3181350" y="5695950"/>
          <p14:tracePt t="23738" x="3587750" y="5873750"/>
          <p14:tracePt t="23755" x="4121150" y="6057900"/>
          <p14:tracePt t="23772" x="4527550" y="6159500"/>
          <p14:tracePt t="23788" x="5029200" y="6235700"/>
          <p14:tracePt t="23805" x="5454650" y="6273800"/>
          <p14:tracePt t="23822" x="5918200" y="6311900"/>
          <p14:tracePt t="23838" x="6356350" y="6305550"/>
          <p14:tracePt t="23855" x="6724650" y="6261100"/>
          <p14:tracePt t="23872" x="7073900" y="6140450"/>
          <p14:tracePt t="23889" x="7429500" y="5962650"/>
          <p14:tracePt t="23905" x="7620000" y="5784850"/>
          <p14:tracePt t="23922" x="7823200" y="5410200"/>
          <p14:tracePt t="23939" x="7886700" y="5130800"/>
          <p14:tracePt t="23956" x="7912100" y="4851400"/>
          <p14:tracePt t="23972" x="7912100" y="4565650"/>
          <p14:tracePt t="23989" x="7842250" y="4229100"/>
          <p14:tracePt t="24006" x="7791450" y="4076700"/>
          <p14:tracePt t="24022" x="7753350" y="3905250"/>
          <p14:tracePt t="24039" x="7651750" y="3632200"/>
          <p14:tracePt t="24056" x="7429500" y="3289300"/>
          <p14:tracePt t="24073" x="7194550" y="3028950"/>
          <p14:tracePt t="24089" x="6883400" y="2762250"/>
          <p14:tracePt t="24106" x="6642100" y="2597150"/>
          <p14:tracePt t="24123" x="6426200" y="2476500"/>
          <p14:tracePt t="24139" x="6146800" y="2349500"/>
          <p14:tracePt t="24156" x="5791200" y="2222500"/>
          <p14:tracePt t="24173" x="5613400" y="2165350"/>
          <p14:tracePt t="24190" x="5048250" y="1974850"/>
          <p14:tracePt t="24206" x="4705350" y="1885950"/>
          <p14:tracePt t="24223" x="4470400" y="1866900"/>
          <p14:tracePt t="24240" x="4267200" y="1854200"/>
          <p14:tracePt t="24256" x="4102100" y="1911350"/>
          <p14:tracePt t="24273" x="3956050" y="2006600"/>
          <p14:tracePt t="24290" x="3721100" y="2286000"/>
          <p14:tracePt t="24307" x="3619500" y="2444750"/>
          <p14:tracePt t="24324" x="3581400" y="2514600"/>
          <p14:tracePt t="24340" x="3448050" y="2768600"/>
          <p14:tracePt t="24357" x="3397250" y="2895600"/>
          <p14:tracePt t="24373" x="3384550" y="3003550"/>
          <p14:tracePt t="24390" x="3371850" y="3079750"/>
          <p14:tracePt t="24407" x="3378200" y="3136900"/>
          <p14:tracePt t="24424" x="3467100" y="3295650"/>
          <p14:tracePt t="24441" x="3575050" y="3454400"/>
          <p14:tracePt t="24457" x="3695700" y="3581400"/>
          <p14:tracePt t="24474" x="3854450" y="3695700"/>
          <p14:tracePt t="24491" x="4197350" y="3892550"/>
          <p14:tracePt t="24508" x="4375150" y="3987800"/>
          <p14:tracePt t="24524" x="4546600" y="4057650"/>
          <p14:tracePt t="24541" x="4711700" y="4083050"/>
          <p14:tracePt t="24557" x="4857750" y="4095750"/>
          <p14:tracePt t="24574" x="5048250" y="4102100"/>
          <p14:tracePt t="24591" x="5257800" y="4102100"/>
          <p14:tracePt t="24607" x="5454650" y="4051300"/>
          <p14:tracePt t="24624" x="5753100" y="3917950"/>
          <p14:tracePt t="24641" x="5969000" y="3790950"/>
          <p14:tracePt t="24658" x="6178550" y="3581400"/>
          <p14:tracePt t="24675" x="6419850" y="3238500"/>
          <p14:tracePt t="24691" x="6489700" y="3086100"/>
          <p14:tracePt t="24708" x="6546850" y="2889250"/>
          <p14:tracePt t="24724" x="6565900" y="2800350"/>
          <p14:tracePt t="24741" x="6565900" y="2705100"/>
          <p14:tracePt t="24758" x="6540500" y="2571750"/>
          <p14:tracePt t="24775" x="6508750" y="2432050"/>
          <p14:tracePt t="24792" x="6483350" y="2381250"/>
          <p14:tracePt t="24808" x="6457950" y="2330450"/>
          <p14:tracePt t="24825" x="6369050" y="2190750"/>
          <p14:tracePt t="24841" x="6203950" y="2051050"/>
          <p14:tracePt t="24859" x="6115050" y="2006600"/>
          <p14:tracePt t="24875" x="5759450" y="1822450"/>
          <p14:tracePt t="24892" x="5403850" y="1695450"/>
          <p14:tracePt t="24908" x="4914900" y="1574800"/>
          <p14:tracePt t="24925" x="4343400" y="1447800"/>
          <p14:tracePt t="24942" x="3790950" y="1409700"/>
          <p14:tracePt t="24959" x="3244850" y="1397000"/>
          <p14:tracePt t="24975" x="2990850" y="1441450"/>
          <p14:tracePt t="24992" x="2520950" y="1581150"/>
          <p14:tracePt t="25009" x="2406650" y="1651000"/>
          <p14:tracePt t="25025" x="2355850" y="1708150"/>
          <p14:tracePt t="25042" x="2330450" y="1765300"/>
          <p14:tracePt t="25059" x="2324100" y="1797050"/>
          <p14:tracePt t="25076" x="2317750" y="1822450"/>
          <p14:tracePt t="25092" x="2317750" y="1841500"/>
          <p14:tracePt t="25109" x="2317750" y="1847850"/>
          <p14:tracePt t="25126" x="2324100" y="1860550"/>
          <p14:tracePt t="25142" x="2324100" y="1866900"/>
          <p14:tracePt t="25159" x="2355850" y="1911350"/>
          <p14:tracePt t="25176" x="2406650" y="1987550"/>
          <p14:tracePt t="25193" x="2520950" y="2114550"/>
          <p14:tracePt t="25210" x="2641600" y="2260600"/>
          <p14:tracePt t="25226" x="2762250" y="2362200"/>
          <p14:tracePt t="25243" x="2838450" y="2413000"/>
          <p14:tracePt t="25259" x="2844800" y="2419350"/>
          <p14:tracePt t="25307" x="2857500" y="2419350"/>
          <p14:tracePt t="25323" x="2870200" y="2419350"/>
          <p14:tracePt t="25387" x="2895600" y="2400300"/>
          <p14:tracePt t="25396" x="2908300" y="2393950"/>
          <p14:tracePt t="25404" x="2940050" y="2374900"/>
          <p14:tracePt t="25412" x="2971800" y="2362200"/>
          <p14:tracePt t="25427" x="2978150" y="2362200"/>
          <p14:tracePt t="25443" x="2997200" y="2362200"/>
          <p14:tracePt t="25460" x="3035300" y="2343150"/>
          <p14:tracePt t="25477" x="3086100" y="2298700"/>
          <p14:tracePt t="25493" x="3124200" y="2266950"/>
          <p14:tracePt t="25511" x="3155950" y="2254250"/>
          <p14:tracePt t="25527" x="3175000" y="2235200"/>
          <p14:tracePt t="25544" x="3187700" y="2222500"/>
          <p14:tracePt t="25560" x="3194050" y="2222500"/>
          <p14:tracePt t="25577" x="3200400" y="2216150"/>
          <p14:tracePt t="25594" x="3206750" y="2209800"/>
          <p14:tracePt t="25610" x="3213100" y="2209800"/>
          <p14:tracePt t="25627" x="3219450" y="2209800"/>
          <p14:tracePt t="25644" x="3225800" y="2209800"/>
          <p14:tracePt t="25747" x="3225800" y="2203450"/>
          <p14:tracePt t="25764" x="3232150" y="2203450"/>
          <p14:tracePt t="25787" x="3232150" y="2197100"/>
          <p14:tracePt t="25803" x="3238500" y="2190750"/>
          <p14:tracePt t="25811" x="3238500" y="2184400"/>
          <p14:tracePt t="25835" x="3238500" y="2178050"/>
          <p14:tracePt t="25859" x="3244850" y="2171700"/>
          <p14:tracePt t="25867" x="3225800" y="2159000"/>
          <p14:tracePt t="25884" x="3194050" y="2146300"/>
          <p14:tracePt t="25907" x="3111500" y="2146300"/>
          <p14:tracePt t="25915" x="3016250" y="2146300"/>
          <p14:tracePt t="25928" x="2749550" y="2171700"/>
          <p14:tracePt t="25945" x="2552700" y="2222500"/>
          <p14:tracePt t="25961" x="2133600" y="2413000"/>
          <p14:tracePt t="25961" x="1993900" y="2457450"/>
          <p14:tracePt t="25979" x="1917700" y="2482850"/>
          <p14:tracePt t="25995" x="1911350" y="2482850"/>
          <p14:tracePt t="26235" x="1835150" y="2495550"/>
          <p14:tracePt t="26243" x="1739900" y="2501900"/>
          <p14:tracePt t="26251" x="1663700" y="2508250"/>
          <p14:tracePt t="26262" x="1473200" y="2508250"/>
          <p14:tracePt t="26279" x="1270000" y="2470150"/>
          <p14:tracePt t="26296" x="1104900" y="2457450"/>
          <p14:tracePt t="26313" x="914400" y="2432050"/>
          <p14:tracePt t="26329" x="781050" y="2400300"/>
          <p14:tracePt t="26329" x="755650" y="2374900"/>
          <p14:tracePt t="26347" x="730250" y="2355850"/>
          <p14:tracePt t="26363" x="723900" y="2343150"/>
          <p14:tracePt t="26380" x="723900" y="2336800"/>
          <p14:tracePt t="26396" x="723900" y="2330450"/>
          <p14:tracePt t="26413" x="711200" y="2330450"/>
          <p14:tracePt t="26429" x="711200" y="2317750"/>
          <p14:tracePt t="26446" x="711200" y="2311400"/>
          <p14:tracePt t="26463" x="704850" y="2298700"/>
          <p14:tracePt t="26483" x="704850" y="2286000"/>
          <p14:tracePt t="26499" x="704850" y="2279650"/>
          <p14:tracePt t="26514" x="692150" y="2266950"/>
          <p14:tracePt t="26514" x="685800" y="2260600"/>
          <p14:tracePt t="26531" x="685800" y="2254250"/>
          <p14:tracePt t="26547" x="685800" y="2241550"/>
          <p14:tracePt t="26875" x="685800" y="2235200"/>
          <p14:tracePt t="26883" x="685800" y="2222500"/>
          <p14:tracePt t="26891" x="685800" y="2209800"/>
          <p14:tracePt t="26899" x="673100" y="2171700"/>
          <p14:tracePt t="26915" x="666750" y="2120900"/>
          <p14:tracePt t="26931" x="660400" y="2076450"/>
          <p14:tracePt t="26948" x="647700" y="2012950"/>
          <p14:tracePt t="26965" x="635000" y="1924050"/>
          <p14:tracePt t="26981" x="628650" y="1765300"/>
          <p14:tracePt t="26998" x="628650" y="1568450"/>
          <p14:tracePt t="27015" x="641350" y="1358900"/>
          <p14:tracePt t="27031" x="641350" y="1225550"/>
          <p14:tracePt t="27048" x="635000" y="946150"/>
          <p14:tracePt t="27065" x="615950" y="838200"/>
          <p14:tracePt t="27082" x="615950" y="774700"/>
          <p14:tracePt t="27098" x="622300" y="704850"/>
          <p14:tracePt t="27115" x="641350" y="660400"/>
          <p14:tracePt t="27132" x="660400" y="615950"/>
          <p14:tracePt t="27148" x="673100" y="565150"/>
          <p14:tracePt t="27165" x="685800" y="527050"/>
          <p14:tracePt t="27182" x="698500" y="488950"/>
          <p14:tracePt t="27199" x="711200" y="450850"/>
          <p14:tracePt t="27215" x="723900" y="393700"/>
          <p14:tracePt t="27232" x="730250" y="323850"/>
          <p14:tracePt t="28211" x="1606550" y="1123950"/>
          <p14:tracePt t="28332" x="1581150" y="1181100"/>
          <p14:tracePt t="28340" x="1562100" y="1225550"/>
          <p14:tracePt t="28352" x="1530350" y="1276350"/>
          <p14:tracePt t="28369" x="1517650" y="1308100"/>
          <p14:tracePt t="28386" x="1504950" y="1320800"/>
          <p14:tracePt t="28402" x="1498600" y="1333500"/>
          <p14:tracePt t="28419" x="1485900" y="1339850"/>
          <p14:tracePt t="28436" x="1479550" y="1346200"/>
          <p14:tracePt t="28452" x="1466850" y="1346200"/>
          <p14:tracePt t="28469" x="1454150" y="1346200"/>
          <p14:tracePt t="28486" x="1435100" y="1346200"/>
          <p14:tracePt t="28503" x="1409700" y="1346200"/>
          <p14:tracePt t="28519" x="1390650" y="1346200"/>
          <p14:tracePt t="28536" x="1371600" y="1339850"/>
          <p14:tracePt t="28553" x="1365250" y="1339850"/>
          <p14:tracePt t="28569" x="1358900" y="1339850"/>
          <p14:tracePt t="28586" x="1339850" y="1339850"/>
          <p14:tracePt t="28635" x="1333500" y="1333500"/>
          <p14:tracePt t="28644" x="1327150" y="1333500"/>
          <p14:tracePt t="28660" x="1314450" y="1333500"/>
          <p14:tracePt t="28700" x="1301750" y="1327150"/>
          <p14:tracePt t="28739" x="1289050" y="1327150"/>
          <p14:tracePt t="28764" x="1295400" y="1327150"/>
          <p14:tracePt t="28787" x="1282700" y="1327150"/>
          <p14:tracePt t="28803" x="1289050" y="1327150"/>
          <p14:tracePt t="28820" x="1295400" y="1327150"/>
          <p14:tracePt t="28835" x="1308100" y="1327150"/>
          <p14:tracePt t="28842" x="1314450" y="1327150"/>
          <p14:tracePt t="28853" x="1295400" y="1295400"/>
          <p14:tracePt t="28870" x="1295400" y="1270000"/>
          <p14:tracePt t="28887" x="1282700" y="1238250"/>
          <p14:tracePt t="28904" x="1263650" y="1206500"/>
          <p14:tracePt t="28920" x="1257300" y="1181100"/>
          <p14:tracePt t="28937" x="1257300" y="1168400"/>
          <p14:tracePt t="28954" x="1257300" y="1162050"/>
          <p14:tracePt t="28980" x="1257300" y="1155700"/>
          <p14:tracePt t="28988" x="1263650" y="1136650"/>
          <p14:tracePt t="29004" x="1276350" y="1123950"/>
          <p14:tracePt t="29027" x="1276350" y="1117600"/>
          <p14:tracePt t="29037" x="1276350" y="1111250"/>
          <p14:tracePt t="29054" x="6115050" y="3949700"/>
          <p14:tracePt t="29058" x="6115050" y="3956050"/>
          <p14:tracePt t="29075" x="6096000" y="3956050"/>
          <p14:tracePt t="29115" x="6076950" y="3956050"/>
          <p14:tracePt t="29123" x="6051550" y="3943350"/>
          <p14:tracePt t="29131" x="6000750" y="3917950"/>
          <p14:tracePt t="29141" x="5867400" y="3841750"/>
          <p14:tracePt t="29158" x="5708650" y="3746500"/>
          <p14:tracePt t="29175" x="5549900" y="3651250"/>
          <p14:tracePt t="29192" x="5302250" y="3498850"/>
          <p14:tracePt t="29208" x="5003800" y="3314700"/>
          <p14:tracePt t="29225" x="4762500" y="3175000"/>
          <p14:tracePt t="29242" x="4324350" y="2914650"/>
          <p14:tracePt t="29258" x="4044950" y="2749550"/>
          <p14:tracePt t="29275" x="3790950" y="2590800"/>
          <p14:tracePt t="29292" x="3581400" y="2463800"/>
          <p14:tracePt t="29308" x="3416300" y="2374900"/>
          <p14:tracePt t="29325" x="3295650" y="2305050"/>
          <p14:tracePt t="29342" x="2990850" y="2108200"/>
          <p14:tracePt t="29359" x="2844800" y="2019300"/>
          <p14:tracePt t="29377" x="2686050" y="1949450"/>
          <p14:tracePt t="29392" x="2533650" y="1847850"/>
          <p14:tracePt t="29409" x="2419350" y="1778000"/>
          <p14:tracePt t="29426" x="2279650" y="1695450"/>
          <p14:tracePt t="29443" x="2108200" y="1600200"/>
          <p14:tracePt t="29459" x="2019300" y="1543050"/>
          <p14:tracePt t="29476" x="1911350" y="1479550"/>
          <p14:tracePt t="29492" x="1835150" y="1435100"/>
          <p14:tracePt t="29509" x="1784350" y="1416050"/>
          <p14:tracePt t="29526" x="1752600" y="1397000"/>
          <p14:tracePt t="29542" x="1708150" y="1371600"/>
          <p14:tracePt t="29559" x="1625600" y="1333500"/>
          <p14:tracePt t="29576" x="1543050" y="1289050"/>
          <p14:tracePt t="29592" x="1454150" y="1231900"/>
          <p14:tracePt t="29609" x="1358900" y="1187450"/>
          <p14:tracePt t="29609" x="1314450" y="1174750"/>
          <p14:tracePt t="29627" x="1250950" y="1136650"/>
          <p14:tracePt t="29643" x="1193800" y="1117600"/>
          <p14:tracePt t="29660" x="1136650" y="109220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7" y="770918"/>
            <a:ext cx="11877674" cy="953107"/>
          </a:xfrm>
        </p:spPr>
        <p:txBody>
          <a:bodyPr/>
          <a:lstStyle/>
          <a:p>
            <a:r>
              <a:rPr lang="ru-RU" dirty="0" smtClean="0"/>
              <a:t>Команда проекта: из кого формировать.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9899" y="1786067"/>
            <a:ext cx="8735051" cy="436708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Лидер изменений (спонсор проекта) из числа топ-менеджеров.</a:t>
            </a:r>
          </a:p>
          <a:p>
            <a:r>
              <a:rPr lang="ru-RU" sz="2200" dirty="0" smtClean="0"/>
              <a:t>Руководитель процессного офиса (свой или варяг).</a:t>
            </a:r>
          </a:p>
          <a:p>
            <a:r>
              <a:rPr lang="ru-RU" sz="2200" dirty="0" smtClean="0"/>
              <a:t>Бизнес-аналитики (рынок труда или учить своих).</a:t>
            </a:r>
          </a:p>
          <a:p>
            <a:r>
              <a:rPr lang="ru-RU" sz="2200" dirty="0" smtClean="0"/>
              <a:t>Эксперты в предметной области (мотивировать и учить руководителей).</a:t>
            </a:r>
          </a:p>
          <a:p>
            <a:r>
              <a:rPr lang="ru-RU" sz="2200" dirty="0" smtClean="0"/>
              <a:t>Внешние эксперты по процессному управлению.</a:t>
            </a:r>
          </a:p>
          <a:p>
            <a:r>
              <a:rPr lang="ru-RU" sz="2200" dirty="0" smtClean="0"/>
              <a:t>Внешние консультанты в проект.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&amp;Dcy;&amp;iecy;&amp;lcy;&amp;ocy;&amp;vcy;&amp;acy;&amp;yacy; &amp;Icy;&amp;gcy;&amp;rcy;&amp;acy; &amp;Mcy;&amp;iecy;&amp;tcy;&amp;ocy;&amp;dcy;&amp;icy;&amp;kcy;&amp;acy; &amp;Pcy;&amp;rcy;&amp;ocy;&amp;vcy;&amp;iecy;&amp;dcy;&amp;iecy;&amp;ncy;&amp;icy;&amp;yacy; :: skachat-f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3949" y="2528636"/>
            <a:ext cx="3225487" cy="240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1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6" y="589943"/>
            <a:ext cx="11639549" cy="1067408"/>
          </a:xfrm>
        </p:spPr>
        <p:txBody>
          <a:bodyPr/>
          <a:lstStyle/>
          <a:p>
            <a:r>
              <a:rPr lang="ru-RU" dirty="0" smtClean="0"/>
              <a:t>Компетенции для участников команды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7024" y="1509841"/>
            <a:ext cx="8592176" cy="513860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Профильные компетенции</a:t>
            </a:r>
            <a:r>
              <a:rPr lang="ru-RU" dirty="0" smtClean="0"/>
              <a:t>: моделирование и анализ процессов, регламентация процессов, разработка и внедрение </a:t>
            </a:r>
            <a:r>
              <a:rPr lang="en-US" dirty="0" smtClean="0"/>
              <a:t>KPI</a:t>
            </a:r>
            <a:r>
              <a:rPr lang="ru-RU" dirty="0" smtClean="0"/>
              <a:t>, автоматизация процессов в </a:t>
            </a:r>
            <a:r>
              <a:rPr lang="en-US" dirty="0" smtClean="0"/>
              <a:t>BPMS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Управленческие компетенции</a:t>
            </a:r>
            <a:r>
              <a:rPr lang="ru-RU" dirty="0" smtClean="0"/>
              <a:t>: целеполагание и планирование, мониторинг, принятие решений, постановка и контроль задач, работа в команде;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Специальные компетенции: </a:t>
            </a:r>
            <a:r>
              <a:rPr lang="ru-RU" dirty="0" smtClean="0"/>
              <a:t>управление проектами, </a:t>
            </a:r>
            <a:r>
              <a:rPr lang="en-US" dirty="0" smtClean="0"/>
              <a:t>lean</a:t>
            </a:r>
            <a:r>
              <a:rPr lang="ru-RU" dirty="0" smtClean="0"/>
              <a:t>, управление рисками, управление изменениями, управление предложениями сотрудников, управление инновациями.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Особенность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(≠ проблема)</a:t>
            </a:r>
            <a:r>
              <a:rPr lang="ru-RU" dirty="0" smtClean="0"/>
              <a:t> в том, что бизнес-аналитики – это не топ- менеджеры и лидеры, способные повести за собой всю компанию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0" name="Picture 2" descr="https://i.ytimg.com/vi/AuxC4MR-xwA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50" y="1755583"/>
            <a:ext cx="3266733" cy="183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27450" y="4046711"/>
            <a:ext cx="3357566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Поиск и мотивация ключевых фигур в компании (политика)</a:t>
            </a:r>
          </a:p>
        </p:txBody>
      </p:sp>
    </p:spTree>
    <p:extLst>
      <p:ext uri="{BB962C8B-B14F-4D97-AF65-F5344CB8AC3E}">
        <p14:creationId xmlns:p14="http://schemas.microsoft.com/office/powerpoint/2010/main" val="393941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47" y="-2"/>
            <a:ext cx="10565227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172" y="28573"/>
            <a:ext cx="10441402" cy="4857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200" dirty="0" smtClean="0"/>
              <a:t>Пример схемы процесса управления изменениями </a:t>
            </a:r>
            <a:r>
              <a:rPr lang="ru-RU" sz="2200" i="1" dirty="0" smtClean="0"/>
              <a:t>процесса</a:t>
            </a:r>
            <a:endParaRPr lang="ru-RU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65367" y="5200648"/>
            <a:ext cx="5492657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НУЖНА ИНТЕГРАЦИЯ С СМК, УПРАВЛЕНИЕМ ПРОЕКТАМИ, РИСКАМИ, ИЗМЕНЕНИЯМИ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0275" y="6569333"/>
            <a:ext cx="1619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© В.В. Репин 2017 г.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" y="961418"/>
            <a:ext cx="12011025" cy="819757"/>
          </a:xfrm>
        </p:spPr>
        <p:txBody>
          <a:bodyPr/>
          <a:lstStyle/>
          <a:p>
            <a:r>
              <a:rPr lang="ru-RU" dirty="0" smtClean="0"/>
              <a:t>рекомендации для </a:t>
            </a:r>
            <a:r>
              <a:rPr lang="ru-RU" dirty="0" err="1" smtClean="0"/>
              <a:t>оор</a:t>
            </a:r>
            <a:r>
              <a:rPr lang="ru-RU" dirty="0" smtClean="0"/>
              <a:t> при внедрении СУБП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174" y="1843216"/>
            <a:ext cx="8916026" cy="4500433"/>
          </a:xfrm>
        </p:spPr>
        <p:txBody>
          <a:bodyPr>
            <a:normAutofit/>
          </a:bodyPr>
          <a:lstStyle/>
          <a:p>
            <a:r>
              <a:rPr lang="ru-RU" dirty="0" smtClean="0"/>
              <a:t>НАЙДИТЕ СВОЙ ЛОКОМОТИВ;</a:t>
            </a:r>
          </a:p>
          <a:p>
            <a:r>
              <a:rPr lang="ru-RU" dirty="0" smtClean="0"/>
              <a:t>СОЗДАЙТЕ ПРОБЛЕМУ (КРИЗИС) И ПРЕОДОЛЕЙТЕ ПРЕПЯТСТВИЯ В УМАХ (ОСОЗНАНИЕ ПРОБЛЕМЫ);</a:t>
            </a:r>
          </a:p>
          <a:p>
            <a:r>
              <a:rPr lang="ru-RU" dirty="0" smtClean="0"/>
              <a:t>СОЗДАЙТЕ КОМАНДУ ИЗМЕНЕНИЙ;</a:t>
            </a:r>
          </a:p>
          <a:p>
            <a:r>
              <a:rPr lang="ru-RU" dirty="0" smtClean="0"/>
              <a:t>СОЗДАЙТЕ ВИДЕНИЕ;</a:t>
            </a:r>
          </a:p>
          <a:p>
            <a:r>
              <a:rPr lang="ru-RU" dirty="0" smtClean="0"/>
              <a:t>СКОНЦЕТРИРУЙТЕ РЕСУРСЫ («ключевые процессы»);</a:t>
            </a:r>
          </a:p>
          <a:p>
            <a:r>
              <a:rPr lang="ru-RU" dirty="0" smtClean="0"/>
              <a:t>СОЗДАЙТЕ МОТИВАЦИЮ У КЛЮЧЕВЫХ ФИГУР ВЛИЯНИЯ;</a:t>
            </a:r>
          </a:p>
          <a:p>
            <a:r>
              <a:rPr lang="ru-RU" dirty="0" smtClean="0"/>
              <a:t>ВОВРЕМЯ Устраните ПОЛИТИЧЕСКИЕ ПРЕПЯТСТВИЯ;</a:t>
            </a:r>
          </a:p>
          <a:p>
            <a:r>
              <a:rPr lang="ru-RU" dirty="0" smtClean="0"/>
              <a:t>ПОСТОЯННО ВЕДИТЕ пропаганду.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4" descr="http://i.ebayimg.com/00/s/NDQ5WDY2MA==/z/XS8AAMXQ855RooTp/$T2eC16NHJFwFFZ-SUBIMBRooToTkTQ%7E%7E60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130" y="2883843"/>
            <a:ext cx="3699574" cy="25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1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837593"/>
            <a:ext cx="11639550" cy="1334107"/>
          </a:xfrm>
        </p:spPr>
        <p:txBody>
          <a:bodyPr/>
          <a:lstStyle/>
          <a:p>
            <a:r>
              <a:rPr lang="ru-RU" dirty="0" smtClean="0"/>
              <a:t>Выводы. Что есть процессное управление сегодня?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1322" y="2167067"/>
            <a:ext cx="10744827" cy="4224208"/>
          </a:xfrm>
        </p:spPr>
        <p:txBody>
          <a:bodyPr>
            <a:noAutofit/>
          </a:bodyPr>
          <a:lstStyle/>
          <a:p>
            <a:r>
              <a:rPr lang="ru-RU" sz="2600" dirty="0" smtClean="0"/>
              <a:t>Проект внедрения </a:t>
            </a:r>
            <a:r>
              <a:rPr lang="ru-RU" sz="2600" dirty="0" err="1" smtClean="0"/>
              <a:t>субп</a:t>
            </a:r>
            <a:r>
              <a:rPr lang="ru-RU" sz="2600" dirty="0" smtClean="0"/>
              <a:t>: не только технологические, но именно </a:t>
            </a:r>
            <a:r>
              <a:rPr lang="ru-RU" sz="2600" dirty="0" smtClean="0">
                <a:solidFill>
                  <a:srgbClr val="C00000"/>
                </a:solidFill>
              </a:rPr>
              <a:t>адаптивные изменения</a:t>
            </a:r>
            <a:r>
              <a:rPr lang="ru-RU" sz="2600" dirty="0" smtClean="0"/>
              <a:t>!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ООР может</a:t>
            </a:r>
            <a:r>
              <a:rPr lang="ru-RU" sz="2600" dirty="0" smtClean="0"/>
              <a:t>:</a:t>
            </a:r>
          </a:p>
          <a:p>
            <a:pPr lvl="1"/>
            <a:r>
              <a:rPr lang="ru-RU" sz="2400" dirty="0" smtClean="0"/>
              <a:t>все используемые методы «привести к единому процессному знаменателю;</a:t>
            </a:r>
          </a:p>
          <a:p>
            <a:pPr lvl="1"/>
            <a:r>
              <a:rPr lang="ru-RU" sz="2400" dirty="0" smtClean="0"/>
              <a:t>Стать лидером изменений в компании. </a:t>
            </a:r>
          </a:p>
          <a:p>
            <a:r>
              <a:rPr lang="ru-RU" sz="2600" dirty="0" smtClean="0">
                <a:solidFill>
                  <a:srgbClr val="C00000"/>
                </a:solidFill>
              </a:rPr>
              <a:t>Одно подразделение</a:t>
            </a:r>
            <a:r>
              <a:rPr lang="ru-RU" sz="2600" dirty="0" smtClean="0"/>
              <a:t>: процессы, проекты, инновации.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970" y="2781300"/>
            <a:ext cx="1567003" cy="222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46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642" y="76200"/>
            <a:ext cx="8401675" cy="102853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Команда </a:t>
            </a:r>
            <a:r>
              <a:rPr lang="en-US" sz="6000" dirty="0" smtClean="0">
                <a:solidFill>
                  <a:srgbClr val="C00000"/>
                </a:solidFill>
              </a:rPr>
              <a:t>bpm3.ru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27317" y="1141467"/>
            <a:ext cx="8597957" cy="5059308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Помогаем создавать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процессный офис </a:t>
            </a:r>
            <a:r>
              <a:rPr lang="ru-RU" sz="2200" dirty="0" smtClean="0"/>
              <a:t>компании;</a:t>
            </a:r>
          </a:p>
          <a:p>
            <a:r>
              <a:rPr lang="ru-RU" sz="2200" dirty="0">
                <a:solidFill>
                  <a:srgbClr val="C00000"/>
                </a:solidFill>
              </a:rPr>
              <a:t>Оценка зрелости </a:t>
            </a:r>
            <a:r>
              <a:rPr lang="ru-RU" sz="2200" dirty="0" smtClean="0"/>
              <a:t>системы процессного управления,  в </a:t>
            </a:r>
            <a:r>
              <a:rPr lang="ru-RU" sz="2200" dirty="0" err="1" smtClean="0"/>
              <a:t>т.ч</a:t>
            </a:r>
            <a:r>
              <a:rPr lang="ru-RU" sz="2200" dirty="0" smtClean="0"/>
              <a:t>. На основе </a:t>
            </a:r>
            <a:r>
              <a:rPr lang="en-US" sz="2200" dirty="0" smtClean="0"/>
              <a:t>BPM CBOK</a:t>
            </a:r>
            <a:r>
              <a:rPr lang="ru-RU" sz="2200" dirty="0" smtClean="0"/>
              <a:t>;</a:t>
            </a:r>
            <a:endParaRPr lang="ru-RU" sz="2200" dirty="0"/>
          </a:p>
          <a:p>
            <a:r>
              <a:rPr lang="ru-RU" sz="2200" dirty="0" smtClean="0">
                <a:solidFill>
                  <a:srgbClr val="C00000"/>
                </a:solidFill>
              </a:rPr>
              <a:t>Лучший партнер </a:t>
            </a:r>
            <a:r>
              <a:rPr lang="ru-RU" sz="2200" dirty="0" smtClean="0"/>
              <a:t>«СТУ-Софт» </a:t>
            </a:r>
            <a:r>
              <a:rPr lang="ru-RU" sz="2200" i="1" dirty="0" smtClean="0"/>
              <a:t>(поставщик </a:t>
            </a:r>
            <a:r>
              <a:rPr lang="en-US" sz="2200" i="1" dirty="0" smtClean="0"/>
              <a:t>business studio</a:t>
            </a:r>
            <a:r>
              <a:rPr lang="ru-RU" sz="2200" i="1" dirty="0" smtClean="0"/>
              <a:t>)</a:t>
            </a:r>
            <a:r>
              <a:rPr lang="ru-RU" sz="2200" dirty="0" smtClean="0"/>
              <a:t> за последние 5 лет! </a:t>
            </a:r>
            <a:r>
              <a:rPr lang="ru-RU" sz="2200" dirty="0" smtClean="0">
                <a:solidFill>
                  <a:srgbClr val="C00000"/>
                </a:solidFill>
              </a:rPr>
              <a:t>Сертифицированные</a:t>
            </a:r>
            <a:r>
              <a:rPr lang="ru-RU" sz="2200" dirty="0" smtClean="0"/>
              <a:t> специалисты; Помощь в выборе оптимальной конфигурации и </a:t>
            </a:r>
            <a:r>
              <a:rPr lang="ru-RU" sz="2200" dirty="0" smtClean="0">
                <a:solidFill>
                  <a:srgbClr val="C00000"/>
                </a:solidFill>
              </a:rPr>
              <a:t>Поставка и настройка </a:t>
            </a:r>
            <a:r>
              <a:rPr lang="en-US" sz="2200" dirty="0" smtClean="0"/>
              <a:t>business </a:t>
            </a:r>
            <a:r>
              <a:rPr lang="en-US" sz="2200" dirty="0"/>
              <a:t>studio</a:t>
            </a:r>
            <a:r>
              <a:rPr lang="ru-RU" sz="2200" dirty="0"/>
              <a:t>;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Тренинги</a:t>
            </a:r>
            <a:r>
              <a:rPr lang="ru-RU" sz="2200" dirty="0" smtClean="0"/>
              <a:t> для сотрудников и </a:t>
            </a:r>
            <a:r>
              <a:rPr lang="ru-RU" sz="2200" dirty="0" smtClean="0">
                <a:solidFill>
                  <a:srgbClr val="C00000"/>
                </a:solidFill>
              </a:rPr>
              <a:t>обучение</a:t>
            </a:r>
            <a:r>
              <a:rPr lang="ru-RU" sz="2200" dirty="0" smtClean="0"/>
              <a:t> действием;</a:t>
            </a:r>
          </a:p>
          <a:p>
            <a:r>
              <a:rPr lang="ru-RU" sz="2200" dirty="0" smtClean="0"/>
              <a:t>Экспертно-методическая </a:t>
            </a:r>
            <a:r>
              <a:rPr lang="ru-RU" sz="2200" dirty="0" smtClean="0">
                <a:solidFill>
                  <a:srgbClr val="C00000"/>
                </a:solidFill>
              </a:rPr>
              <a:t>поддержка проектов </a:t>
            </a:r>
            <a:r>
              <a:rPr lang="ru-RU" sz="2200" dirty="0" smtClean="0"/>
              <a:t>внедрения процессного управления.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8" name="Picture 4" descr="&amp;Scy;&amp;iecy;&amp;rcy;&amp;iecy;&amp;bcy;&amp;rcy;&amp;yacy;&amp;ncy;&amp;acy;&amp;yacy; &amp;mcy;&amp;iecy;&amp;dcy;&amp;acy;&amp;lcy;&amp;softcy;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93" y="4679613"/>
            <a:ext cx="952500" cy="7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amp;Scy;&amp;iecy;&amp;rcy;&amp;iecy;&amp;bcy;&amp;rcy;&amp;yacy;&amp;ncy;&amp;acy;&amp;yacy; &amp;mcy;&amp;iecy;&amp;dcy;&amp;acy;&amp;lcy;&amp;softcy; 2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43" y="5055851"/>
            <a:ext cx="952500" cy="7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Bcy;&amp;rcy;&amp;ocy;&amp;ncy;&amp;zcy;&amp;ocy;&amp;vcy;&amp;acy;&amp;yacy; &amp;mcy;&amp;iecy;&amp;dcy;&amp;acy;&amp;lcy;&amp;softcy; 2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3" y="5566858"/>
            <a:ext cx="952500" cy="7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&amp;Scy;&amp;iecy;&amp;rcy;&amp;iecy;&amp;bcy;&amp;rcy;&amp;yacy;&amp;ncy;&amp;acy;&amp;yacy; &amp;mcy;&amp;iecy;&amp;dcy;&amp;acy;&amp;lcy;&amp;softcy;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68" y="4142366"/>
            <a:ext cx="952500" cy="7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&amp;Bcy;&amp;rcy;&amp;ocy;&amp;ncy;&amp;zcy;&amp;ocy;&amp;vcy;&amp;acy;&amp;yacy; &amp;mcy;&amp;iecy;&amp;dcy;&amp;acy;&amp;lcy;&amp;softcy; 2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3" y="6038848"/>
            <a:ext cx="952500" cy="7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179142" y="6281865"/>
            <a:ext cx="2239001" cy="50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2012 – 2016 </a:t>
            </a:r>
            <a:r>
              <a:rPr lang="ru-RU" b="1" cap="none" dirty="0" smtClean="0">
                <a:solidFill>
                  <a:srgbClr val="C00000"/>
                </a:solidFill>
              </a:rPr>
              <a:t>г.</a:t>
            </a:r>
            <a:endParaRPr lang="ru-RU" b="1" cap="none" dirty="0">
              <a:solidFill>
                <a:srgbClr val="C00000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003743" y="6043738"/>
            <a:ext cx="4316783" cy="747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3333CC"/>
                </a:solidFill>
              </a:rPr>
              <a:t>www.bpm3.ru</a:t>
            </a:r>
            <a:endParaRPr lang="ru-RU" sz="4000" b="1" cap="none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3" y="1092658"/>
            <a:ext cx="2663882" cy="293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24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3112" y="579420"/>
            <a:ext cx="8278172" cy="1020780"/>
          </a:xfrm>
        </p:spPr>
        <p:txBody>
          <a:bodyPr>
            <a:normAutofit/>
          </a:bodyPr>
          <a:lstStyle/>
          <a:p>
            <a:r>
              <a:rPr lang="ru-RU" sz="4600" dirty="0" smtClean="0"/>
              <a:t>Контакты автора</a:t>
            </a:r>
            <a:endParaRPr lang="ru-RU" sz="4600" dirty="0"/>
          </a:p>
        </p:txBody>
      </p:sp>
      <p:sp>
        <p:nvSpPr>
          <p:cNvPr id="39938" name="Содержимое 2"/>
          <p:cNvSpPr>
            <a:spLocks noGrp="1"/>
          </p:cNvSpPr>
          <p:nvPr>
            <p:ph sz="quarter" idx="13"/>
          </p:nvPr>
        </p:nvSpPr>
        <p:spPr>
          <a:xfrm>
            <a:off x="420730" y="1632235"/>
            <a:ext cx="9266196" cy="44828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600" dirty="0" smtClean="0"/>
              <a:t>Репин Владимир Владимирович, к.т.н., доцент, тренер, консультант по управлению.</a:t>
            </a:r>
          </a:p>
          <a:p>
            <a:r>
              <a:rPr lang="en-US" sz="2600" dirty="0" smtClean="0">
                <a:hlinkClick r:id="rId4"/>
              </a:rPr>
              <a:t>www.repin.guru</a:t>
            </a:r>
            <a:r>
              <a:rPr lang="en-US" sz="2600" dirty="0" smtClean="0"/>
              <a:t> </a:t>
            </a:r>
            <a:r>
              <a:rPr lang="ru-RU" sz="2600" dirty="0" smtClean="0"/>
              <a:t>– персональный сайт;</a:t>
            </a:r>
            <a:endParaRPr lang="ru-RU" sz="2600" dirty="0"/>
          </a:p>
          <a:p>
            <a:r>
              <a:rPr lang="en-US" sz="2600" dirty="0" smtClean="0">
                <a:solidFill>
                  <a:srgbClr val="0000FF"/>
                </a:solidFill>
                <a:hlinkClick r:id="rId5"/>
              </a:rPr>
              <a:t>www.finexpert.ru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– </a:t>
            </a:r>
            <a:r>
              <a:rPr lang="ru-RU" sz="2600" dirty="0"/>
              <a:t>всё о </a:t>
            </a:r>
            <a:r>
              <a:rPr lang="ru-RU" sz="2600" dirty="0" smtClean="0"/>
              <a:t>бизнес-процессах</a:t>
            </a:r>
            <a:r>
              <a:rPr lang="ru-RU" sz="2600" dirty="0"/>
              <a:t>;</a:t>
            </a:r>
            <a:endParaRPr lang="en-US" sz="2600" dirty="0"/>
          </a:p>
          <a:p>
            <a:r>
              <a:rPr lang="en-US" sz="2600" dirty="0" smtClean="0">
                <a:solidFill>
                  <a:srgbClr val="0000FF"/>
                </a:solidFill>
                <a:hlinkClick r:id="rId6"/>
              </a:rPr>
              <a:t>www.bpm3.ru</a:t>
            </a:r>
            <a:r>
              <a:rPr lang="ru-RU" sz="2600" dirty="0" smtClean="0">
                <a:solidFill>
                  <a:srgbClr val="0000FF"/>
                </a:solidFill>
              </a:rPr>
              <a:t> </a:t>
            </a:r>
            <a:r>
              <a:rPr lang="ru-RU" sz="2600" dirty="0" smtClean="0"/>
              <a:t>– консалтинг по бизнес-процессам;</a:t>
            </a:r>
            <a:endParaRPr lang="ru-RU" sz="2600" dirty="0"/>
          </a:p>
          <a:p>
            <a:r>
              <a:rPr lang="en-US" sz="2600" dirty="0" smtClean="0">
                <a:solidFill>
                  <a:srgbClr val="0000FF"/>
                </a:solidFill>
                <a:hlinkClick r:id="rId7"/>
              </a:rPr>
              <a:t>www.youtube.com/VladimirRepinBPM</a:t>
            </a:r>
            <a:r>
              <a:rPr lang="ru-RU" sz="2600" dirty="0" smtClean="0">
                <a:solidFill>
                  <a:srgbClr val="0000FF"/>
                </a:solidFill>
              </a:rPr>
              <a:t> </a:t>
            </a:r>
            <a:r>
              <a:rPr lang="ru-RU" sz="2600" dirty="0"/>
              <a:t>– канал на </a:t>
            </a:r>
            <a:r>
              <a:rPr lang="en-US" sz="2600" dirty="0" err="1" smtClean="0"/>
              <a:t>youtube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695" y="2219250"/>
            <a:ext cx="2454506" cy="368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87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606918"/>
            <a:ext cx="11391900" cy="1191233"/>
          </a:xfrm>
        </p:spPr>
        <p:txBody>
          <a:bodyPr>
            <a:noAutofit/>
          </a:bodyPr>
          <a:lstStyle/>
          <a:p>
            <a:r>
              <a:rPr lang="ru-RU" dirty="0" smtClean="0"/>
              <a:t>Что есть «процессное управление» сегодня?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5621" y="1761088"/>
            <a:ext cx="8163551" cy="432898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Набор методов и инструментов</a:t>
            </a:r>
            <a:r>
              <a:rPr lang="ru-RU" dirty="0" smtClean="0"/>
              <a:t> управления (для разных уровней и для разных ситуаций).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Система работы </a:t>
            </a:r>
            <a:r>
              <a:rPr lang="ru-RU" dirty="0" smtClean="0"/>
              <a:t>организации, в </a:t>
            </a:r>
            <a:r>
              <a:rPr lang="ru-RU" dirty="0" err="1" smtClean="0"/>
              <a:t>т.ч</a:t>
            </a:r>
            <a:r>
              <a:rPr lang="ru-RU" dirty="0" smtClean="0"/>
              <a:t>. Элементы корпоративной культуры (уровень по </a:t>
            </a:r>
            <a:r>
              <a:rPr lang="en-US" dirty="0" smtClean="0"/>
              <a:t>BPM CBOK</a:t>
            </a:r>
            <a:r>
              <a:rPr lang="ru-RU" dirty="0" smtClean="0"/>
              <a:t>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Каждый руководитель использует </a:t>
            </a:r>
            <a:r>
              <a:rPr lang="ru-RU" dirty="0" smtClean="0"/>
              <a:t>методы и инструменты процессного управления в своей повседневной управленческой практике (иначе «зачем всё это?»).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Процессное управление неизбежно </a:t>
            </a:r>
            <a:r>
              <a:rPr lang="ru-RU" dirty="0" smtClean="0"/>
              <a:t>должно быть интегрировано с  другими методами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0573" y="1846813"/>
            <a:ext cx="3248029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Точка зрения консультанта….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 МЕНЕДЖЕРА?</a:t>
            </a:r>
          </a:p>
        </p:txBody>
      </p:sp>
      <p:pic>
        <p:nvPicPr>
          <p:cNvPr id="7" name="Picture 4" descr="http://www.infovoronezh.ru/images/News/44206122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3" y="3539859"/>
            <a:ext cx="3248028" cy="292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6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275" y="751868"/>
            <a:ext cx="10364451" cy="876908"/>
          </a:xfrm>
        </p:spPr>
        <p:txBody>
          <a:bodyPr/>
          <a:lstStyle/>
          <a:p>
            <a:r>
              <a:rPr lang="ru-RU" dirty="0" smtClean="0"/>
              <a:t>Причины (показания) для внедрения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0424" y="1545011"/>
            <a:ext cx="7563476" cy="448020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Внедрение новой информационной системы </a:t>
            </a:r>
            <a:r>
              <a:rPr lang="ru-RU" sz="2400" dirty="0" smtClean="0"/>
              <a:t>(старая тормозит развитие бизнеса, снижает эффективность, создает риски).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Острая Необходимость </a:t>
            </a:r>
            <a:r>
              <a:rPr lang="ru-RU" sz="2400" dirty="0" smtClean="0"/>
              <a:t>сокращения себестоимости продукции;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Оптимизация</a:t>
            </a:r>
            <a:r>
              <a:rPr lang="ru-RU" sz="2400" dirty="0" smtClean="0"/>
              <a:t> орг. структуры и сокращение численности персонала.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Фиксация</a:t>
            </a:r>
            <a:r>
              <a:rPr lang="ru-RU" sz="2400" dirty="0"/>
              <a:t> лучших практик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http://antiloh.info/wp-content/uploads/2011/09/fukus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18" y="1596371"/>
            <a:ext cx="2965742" cy="222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94818" y="4086224"/>
            <a:ext cx="2965742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ЕСТЬ ПРИЧИНА ИЗМЕНИТЬ СУЩЕСТВУЮЩИЕ БИЗНЕС-ПРОЦЕССЫ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33518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580418"/>
            <a:ext cx="11823700" cy="107693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Что руководитель должен знать о процессном управлении?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4199" y="1687988"/>
            <a:ext cx="8373102" cy="5093812"/>
          </a:xfrm>
        </p:spPr>
        <p:txBody>
          <a:bodyPr>
            <a:noAutofit/>
          </a:bodyPr>
          <a:lstStyle/>
          <a:p>
            <a:r>
              <a:rPr lang="ru-RU" sz="1900" dirty="0"/>
              <a:t>ABPMP, BPM </a:t>
            </a:r>
            <a:r>
              <a:rPr lang="ru-RU" sz="1900" dirty="0" smtClean="0"/>
              <a:t>CBOK – ТРЕБОВАНИЯ К системе ПРОЦЕССНОГО УПРАВЛЕНИЯ. </a:t>
            </a:r>
            <a:endParaRPr lang="ru-RU" sz="1900" dirty="0"/>
          </a:p>
          <a:p>
            <a:r>
              <a:rPr lang="ru-RU" sz="1900" dirty="0"/>
              <a:t>Более 30 методик оценки уровня зрелости </a:t>
            </a:r>
            <a:r>
              <a:rPr lang="ru-RU" sz="1900" dirty="0" smtClean="0"/>
              <a:t>процессов.</a:t>
            </a:r>
            <a:endParaRPr lang="ru-RU" sz="1900" dirty="0"/>
          </a:p>
          <a:p>
            <a:r>
              <a:rPr lang="ru-RU" sz="1900" dirty="0"/>
              <a:t>BPMN – стандарт ISO с 2013 </a:t>
            </a:r>
            <a:r>
              <a:rPr lang="ru-RU" sz="1900" dirty="0" smtClean="0"/>
              <a:t>года.</a:t>
            </a:r>
            <a:endParaRPr lang="ru-RU" sz="1900" dirty="0"/>
          </a:p>
          <a:p>
            <a:r>
              <a:rPr lang="ru-RU" sz="1900" dirty="0"/>
              <a:t>Отраслевые процессные </a:t>
            </a:r>
            <a:r>
              <a:rPr lang="ru-RU" sz="1900" dirty="0" err="1"/>
              <a:t>фреймворки</a:t>
            </a:r>
            <a:r>
              <a:rPr lang="ru-RU" sz="1900" dirty="0"/>
              <a:t> (APQC, </a:t>
            </a:r>
            <a:r>
              <a:rPr lang="ru-RU" sz="1900" dirty="0" err="1"/>
              <a:t>eTOM</a:t>
            </a:r>
            <a:r>
              <a:rPr lang="ru-RU" sz="1900" dirty="0"/>
              <a:t>, ITIL, SCOR  и др</a:t>
            </a:r>
            <a:r>
              <a:rPr lang="ru-RU" sz="1900" dirty="0" smtClean="0"/>
              <a:t>.).</a:t>
            </a:r>
            <a:endParaRPr lang="ru-RU" sz="1900" dirty="0"/>
          </a:p>
          <a:p>
            <a:r>
              <a:rPr lang="ru-RU" sz="1900" dirty="0"/>
              <a:t>Эффективные средств автоматизации бизнес-процессов (BPMS, ERP</a:t>
            </a:r>
            <a:r>
              <a:rPr lang="ru-RU" sz="1900" dirty="0" smtClean="0"/>
              <a:t>).</a:t>
            </a:r>
            <a:endParaRPr lang="ru-RU" sz="1900" dirty="0"/>
          </a:p>
          <a:p>
            <a:r>
              <a:rPr lang="ru-RU" sz="1900" dirty="0"/>
              <a:t>Развитые компетенции в области процессного </a:t>
            </a:r>
            <a:r>
              <a:rPr lang="ru-RU" sz="1900" dirty="0" smtClean="0"/>
              <a:t>управления (</a:t>
            </a:r>
            <a:r>
              <a:rPr lang="ru-RU" sz="1900" i="1" cap="none" dirty="0" smtClean="0"/>
              <a:t>в </a:t>
            </a:r>
            <a:r>
              <a:rPr lang="ru-RU" sz="1900" i="1" cap="none" dirty="0" err="1" smtClean="0"/>
              <a:t>т.ч</a:t>
            </a:r>
            <a:r>
              <a:rPr lang="ru-RU" sz="1900" i="1" cap="none" dirty="0" smtClean="0"/>
              <a:t>. </a:t>
            </a:r>
            <a:r>
              <a:rPr lang="ru-RU" sz="1900" i="1" cap="none" dirty="0" err="1" smtClean="0"/>
              <a:t>Проф.стандарт</a:t>
            </a:r>
            <a:r>
              <a:rPr lang="ru-RU" sz="1900" dirty="0" smtClean="0"/>
              <a:t>).</a:t>
            </a:r>
            <a:endParaRPr lang="ru-RU" sz="1900" dirty="0"/>
          </a:p>
          <a:p>
            <a:r>
              <a:rPr lang="ru-RU" sz="1900" dirty="0"/>
              <a:t>Интеграция подходов: </a:t>
            </a:r>
            <a:r>
              <a:rPr lang="ru-RU" sz="1900" dirty="0" err="1"/>
              <a:t>B</a:t>
            </a:r>
            <a:r>
              <a:rPr lang="ru-RU" sz="1900" i="1" dirty="0" err="1"/>
              <a:t>Process</a:t>
            </a:r>
            <a:r>
              <a:rPr lang="ru-RU" sz="1900" dirty="0" err="1"/>
              <a:t>M</a:t>
            </a:r>
            <a:r>
              <a:rPr lang="ru-RU" sz="1900" dirty="0"/>
              <a:t> + </a:t>
            </a:r>
            <a:r>
              <a:rPr lang="ru-RU" sz="1900" dirty="0" err="1"/>
              <a:t>B</a:t>
            </a:r>
            <a:r>
              <a:rPr lang="ru-RU" sz="1900" i="1" dirty="0" err="1"/>
              <a:t>performance</a:t>
            </a:r>
            <a:r>
              <a:rPr lang="ru-RU" sz="1900" dirty="0" err="1"/>
              <a:t>M</a:t>
            </a:r>
            <a:r>
              <a:rPr lang="ru-RU" sz="1900" dirty="0"/>
              <a:t> + </a:t>
            </a:r>
            <a:r>
              <a:rPr lang="ru-RU" sz="1900" i="1" dirty="0" err="1" smtClean="0"/>
              <a:t>Project</a:t>
            </a:r>
            <a:r>
              <a:rPr lang="ru-RU" sz="1900" dirty="0" err="1" smtClean="0"/>
              <a:t>M</a:t>
            </a:r>
            <a:r>
              <a:rPr lang="ru-RU" sz="1900" dirty="0" smtClean="0"/>
              <a:t> </a:t>
            </a:r>
            <a:r>
              <a:rPr lang="ru-RU" sz="1900" dirty="0"/>
              <a:t>+ </a:t>
            </a:r>
            <a:r>
              <a:rPr lang="ru-RU" sz="1900" dirty="0" err="1" smtClean="0"/>
              <a:t>Lean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48749" y="4285213"/>
            <a:ext cx="2743201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 что ваш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ГД знает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процессном управлении?!</a:t>
            </a:r>
          </a:p>
        </p:txBody>
      </p:sp>
      <p:sp>
        <p:nvSpPr>
          <p:cNvPr id="7" name="AutoShape 2" descr="http://portal.azertag.az/sites/default/files/kosmosA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portal.azertag.az/sites/default/files/kosmosAn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bonafortuna.ru/bonafortuna/img/%21ce073.jpg/m745_ce073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bonafortuna.ru/bonafortuna/img/%21ce073.jpg/m745_ce07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9" y="1787609"/>
            <a:ext cx="2743201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048748" y="4284176"/>
            <a:ext cx="2743201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 что ваш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ГД знает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процессном управлении?!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48747" y="4283139"/>
            <a:ext cx="2743201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 что ваш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ГД знает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процессном управлении?!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8746" y="4283139"/>
            <a:ext cx="2743201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 что знает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аш ГД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процессном управлении?!</a:t>
            </a:r>
          </a:p>
        </p:txBody>
      </p:sp>
    </p:spTree>
    <p:extLst>
      <p:ext uri="{BB962C8B-B14F-4D97-AF65-F5344CB8AC3E}">
        <p14:creationId xmlns:p14="http://schemas.microsoft.com/office/powerpoint/2010/main" val="2948687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666750"/>
            <a:ext cx="11420474" cy="1386019"/>
          </a:xfrm>
        </p:spPr>
        <p:txBody>
          <a:bodyPr/>
          <a:lstStyle/>
          <a:p>
            <a:r>
              <a:rPr lang="ru-RU" dirty="0" smtClean="0"/>
              <a:t>Система управления бизнес-процессами и другие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6574" y="1957517"/>
            <a:ext cx="7763501" cy="41003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C00000"/>
                </a:solidFill>
              </a:rPr>
              <a:t>Архитектура</a:t>
            </a:r>
            <a:r>
              <a:rPr lang="ru-RU" sz="2300" dirty="0" smtClean="0"/>
              <a:t> бизнес-процессов.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C00000"/>
                </a:solidFill>
              </a:rPr>
              <a:t>Институты </a:t>
            </a:r>
            <a:r>
              <a:rPr lang="ru-RU" sz="2300" dirty="0" smtClean="0"/>
              <a:t>процессного управления (ВП, менеджеры процессов, процессный комитет).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C00000"/>
                </a:solidFill>
              </a:rPr>
              <a:t>Профильное Подразделение</a:t>
            </a:r>
            <a:r>
              <a:rPr lang="ru-RU" sz="2300" dirty="0" smtClean="0"/>
              <a:t> - «процессный офис».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/>
              <a:t>Система </a:t>
            </a:r>
            <a:r>
              <a:rPr lang="ru-RU" sz="2300" dirty="0" smtClean="0">
                <a:solidFill>
                  <a:srgbClr val="C00000"/>
                </a:solidFill>
              </a:rPr>
              <a:t>работы</a:t>
            </a:r>
            <a:r>
              <a:rPr lang="ru-RU" sz="2300" dirty="0" smtClean="0"/>
              <a:t> с процессами (методы, инструменты, персонал, процессы).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0572" y="2094463"/>
            <a:ext cx="3248029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Управление проектами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10572" y="3520896"/>
            <a:ext cx="3248029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Управление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рисками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0572" y="4946045"/>
            <a:ext cx="3248029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Управление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изменениями</a:t>
            </a:r>
          </a:p>
        </p:txBody>
      </p:sp>
      <p:sp>
        <p:nvSpPr>
          <p:cNvPr id="11" name="Плюс 10"/>
          <p:cNvSpPr/>
          <p:nvPr/>
        </p:nvSpPr>
        <p:spPr>
          <a:xfrm>
            <a:off x="9653586" y="2877834"/>
            <a:ext cx="661989" cy="680129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9636916" y="4302464"/>
            <a:ext cx="661989" cy="680129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7558086" y="3577279"/>
            <a:ext cx="661989" cy="680129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2449" y="5960893"/>
            <a:ext cx="11106151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Концепция внедрения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ru-RU" sz="2400" dirty="0" smtClean="0">
                <a:solidFill>
                  <a:srgbClr val="C00000"/>
                </a:solidFill>
              </a:rPr>
              <a:t>Стандарт «Процессное управление в компании»</a:t>
            </a:r>
          </a:p>
        </p:txBody>
      </p:sp>
    </p:spTree>
    <p:extLst>
      <p:ext uri="{BB962C8B-B14F-4D97-AF65-F5344CB8AC3E}">
        <p14:creationId xmlns:p14="http://schemas.microsoft.com/office/powerpoint/2010/main" val="98853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32" y="808646"/>
            <a:ext cx="3867150" cy="3486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Процессное управление для владельца процесса: нужна ли универсальная схема?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9" y="-1"/>
            <a:ext cx="7917178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7" y="4218596"/>
            <a:ext cx="3591662" cy="239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0825" y="6518017"/>
            <a:ext cx="1619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© В.В. Репин 2017 г.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79" y="599468"/>
            <a:ext cx="11515724" cy="905482"/>
          </a:xfrm>
        </p:spPr>
        <p:txBody>
          <a:bodyPr/>
          <a:lstStyle/>
          <a:p>
            <a:r>
              <a:rPr lang="ru-RU" dirty="0" smtClean="0"/>
              <a:t>Варианты планов внедрения СУБП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424" y="1516920"/>
            <a:ext cx="8211176" cy="441470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«классический» </a:t>
            </a:r>
            <a:r>
              <a:rPr lang="ru-RU" sz="1800" dirty="0" smtClean="0"/>
              <a:t>(всё «как есть», анализ, всё </a:t>
            </a:r>
            <a:r>
              <a:rPr lang="ru-RU" sz="1800" i="1" dirty="0" smtClean="0"/>
              <a:t>«</a:t>
            </a:r>
            <a:r>
              <a:rPr lang="ru-RU" sz="1800" dirty="0" smtClean="0"/>
              <a:t>как должно быть», внедрение, устаревание).</a:t>
            </a:r>
          </a:p>
          <a:p>
            <a:r>
              <a:rPr lang="ru-RU" sz="2800" dirty="0" smtClean="0"/>
              <a:t>Пошаговый </a:t>
            </a:r>
            <a:r>
              <a:rPr lang="ru-RU" sz="1800" dirty="0" smtClean="0"/>
              <a:t>(последовательно 3-4 сквозных процесса «как </a:t>
            </a:r>
            <a:r>
              <a:rPr lang="ru-RU" sz="1800" dirty="0"/>
              <a:t>есть», </a:t>
            </a:r>
            <a:r>
              <a:rPr lang="ru-RU" sz="1800" dirty="0" smtClean="0"/>
              <a:t>сразу анализ и «</a:t>
            </a:r>
            <a:r>
              <a:rPr lang="ru-RU" sz="1800" dirty="0"/>
              <a:t>как должно быть</a:t>
            </a:r>
            <a:r>
              <a:rPr lang="ru-RU" sz="1800" dirty="0" smtClean="0"/>
              <a:t>» </a:t>
            </a:r>
            <a:r>
              <a:rPr lang="ru-RU" sz="1800" i="1" cap="none" dirty="0" smtClean="0"/>
              <a:t>(1-3 месяца)</a:t>
            </a:r>
            <a:r>
              <a:rPr lang="ru-RU" sz="1800" dirty="0" smtClean="0"/>
              <a:t>, внедрение, переход к следующим, устаревание). </a:t>
            </a:r>
            <a:endParaRPr lang="ru-RU" sz="2800" dirty="0" smtClean="0"/>
          </a:p>
          <a:p>
            <a:r>
              <a:rPr lang="ru-RU" sz="2800" dirty="0" smtClean="0"/>
              <a:t>Комплексный = пошаговый + внедрение системы работы и изменение культуры </a:t>
            </a:r>
            <a:r>
              <a:rPr lang="ru-RU" sz="1800" dirty="0"/>
              <a:t>→ </a:t>
            </a:r>
            <a:r>
              <a:rPr lang="ru-RU" sz="1800" dirty="0" smtClean="0">
                <a:solidFill>
                  <a:srgbClr val="C00000"/>
                </a:solidFill>
              </a:rPr>
              <a:t>всегда актуальное состояние.</a:t>
            </a:r>
            <a:endParaRPr lang="ru-RU" sz="1800" dirty="0">
              <a:solidFill>
                <a:srgbClr val="C00000"/>
              </a:solidFill>
            </a:endParaRPr>
          </a:p>
          <a:p>
            <a:r>
              <a:rPr lang="ru-RU" sz="2800" dirty="0" smtClean="0"/>
              <a:t>работа без проекта </a:t>
            </a:r>
            <a:r>
              <a:rPr lang="ru-RU" sz="1800" dirty="0" smtClean="0"/>
              <a:t>(</a:t>
            </a:r>
            <a:r>
              <a:rPr lang="ru-RU" sz="1800" dirty="0" err="1" smtClean="0"/>
              <a:t>оор</a:t>
            </a:r>
            <a:r>
              <a:rPr lang="ru-RU" sz="1800" dirty="0" smtClean="0"/>
              <a:t> что-то делает постоянно и </a:t>
            </a:r>
            <a:r>
              <a:rPr lang="ru-RU" sz="1800" dirty="0" err="1" smtClean="0"/>
              <a:t>несистемно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01" y="1562099"/>
            <a:ext cx="3096951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04200" y="4051424"/>
            <a:ext cx="3096951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Ключевой вопрос: «Произошли ли адаптивные изменения?»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04199" y="4051424"/>
            <a:ext cx="3096951" cy="156966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Ключевой вопрос: «Произошли ли адаптивные изменения?»</a:t>
            </a:r>
          </a:p>
        </p:txBody>
      </p:sp>
    </p:spTree>
    <p:extLst>
      <p:ext uri="{BB962C8B-B14F-4D97-AF65-F5344CB8AC3E}">
        <p14:creationId xmlns:p14="http://schemas.microsoft.com/office/powerpoint/2010/main" val="379832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58178"/>
              </p:ext>
            </p:extLst>
          </p:nvPr>
        </p:nvGraphicFramePr>
        <p:xfrm>
          <a:off x="-2" y="66675"/>
          <a:ext cx="12192001" cy="670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133"/>
                <a:gridCol w="4699293"/>
                <a:gridCol w="5743575"/>
              </a:tblGrid>
              <a:tr h="338289"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МЕТОД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«ПЛЮСЫ»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«МИНУСЫ» (РИСКИ)</a:t>
                      </a:r>
                      <a:endParaRPr lang="ru-RU" dirty="0"/>
                    </a:p>
                  </a:txBody>
                  <a:tcPr anchor="ctr"/>
                </a:tc>
              </a:tr>
              <a:tr h="24948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Классический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Возможность получить</a:t>
                      </a:r>
                      <a:r>
                        <a:rPr lang="ru-RU" sz="1800" baseline="0" dirty="0" smtClean="0"/>
                        <a:t> хороший откат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Проект делается полностью внешней командой консультантов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Слишком</a:t>
                      </a:r>
                      <a:r>
                        <a:rPr lang="ru-RU" sz="1800" baseline="0" dirty="0" smtClean="0"/>
                        <a:t> большой объем изменений невозможно внедрить одновременно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Сроки проекта (отсутствие быстрых результатов)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Не создается система работы, не меняется культура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Полная потеря информации при смене сотрудников</a:t>
                      </a:r>
                      <a:endParaRPr lang="ru-RU" sz="1800" dirty="0"/>
                    </a:p>
                  </a:txBody>
                  <a:tcPr anchor="ctr"/>
                </a:tc>
              </a:tr>
              <a:tr h="11558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Пошаговый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Реальное</a:t>
                      </a:r>
                      <a:r>
                        <a:rPr lang="ru-RU" sz="1800" baseline="0" dirty="0" smtClean="0"/>
                        <a:t> улучшение процессов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Совместная команда («обучение действием»)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Сроки проекта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Не создается система работы, почти не меняется культура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Откат в предыдущее состояние</a:t>
                      </a:r>
                      <a:endParaRPr lang="ru-RU" sz="1800" dirty="0"/>
                    </a:p>
                  </a:txBody>
                  <a:tcPr anchor="ctr"/>
                </a:tc>
              </a:tr>
              <a:tr h="142363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Комплексный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Реальное</a:t>
                      </a:r>
                      <a:r>
                        <a:rPr lang="ru-RU" sz="1800" baseline="0" dirty="0" smtClean="0"/>
                        <a:t> улучшение процессов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Создание компетенций у большого числа сотрудников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Создается система работы. Меняется культура.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/>
                        <a:t>Слишком длительная</a:t>
                      </a:r>
                      <a:r>
                        <a:rPr lang="ru-RU" sz="1800" baseline="0" dirty="0" smtClean="0"/>
                        <a:t> «методическая часть»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Стоимость и сроки проекта.</a:t>
                      </a:r>
                      <a:endParaRPr lang="ru-RU" sz="1800" dirty="0"/>
                    </a:p>
                  </a:txBody>
                  <a:tcPr anchor="ctr"/>
                </a:tc>
              </a:tr>
              <a:tr h="11558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Работа</a:t>
                      </a:r>
                      <a:r>
                        <a:rPr lang="ru-RU" sz="1800" baseline="0" dirty="0" smtClean="0"/>
                        <a:t> без проекта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Создается некоторая система работы.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aseline="0" dirty="0" smtClean="0"/>
                        <a:t>Вовлекается персонал.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Система работы только в рамках ООР («космонавты» или  «птичий язык»).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/>
                        <a:t>Не меняется культура.</a:t>
                      </a:r>
                    </a:p>
                    <a:p>
                      <a:endParaRPr lang="ru-RU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2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781050"/>
            <a:ext cx="12214224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Тотальное описание процессов и сокращение численности штата: возможная методика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3724" y="1937658"/>
            <a:ext cx="7420601" cy="4727101"/>
          </a:xfrm>
        </p:spPr>
        <p:txBody>
          <a:bodyPr>
            <a:normAutofit/>
          </a:bodyPr>
          <a:lstStyle/>
          <a:p>
            <a:r>
              <a:rPr lang="ru-RU" dirty="0"/>
              <a:t>Шаг 1. Классификация типа должности. </a:t>
            </a:r>
          </a:p>
          <a:p>
            <a:r>
              <a:rPr lang="ru-RU" dirty="0"/>
              <a:t>Шаг 2. Анализ загрузки должности. </a:t>
            </a:r>
          </a:p>
          <a:p>
            <a:r>
              <a:rPr lang="ru-RU" dirty="0"/>
              <a:t>Шаг 3. Анализ структуры рабочего времени должности.</a:t>
            </a:r>
          </a:p>
          <a:p>
            <a:r>
              <a:rPr lang="ru-RU" dirty="0"/>
              <a:t>Шаг 4. Расчет нагрузки на одного исполнителя.</a:t>
            </a:r>
          </a:p>
          <a:p>
            <a:r>
              <a:rPr lang="ru-RU" dirty="0"/>
              <a:t>Шаг 5. Анализ персональных данных сотрудника.</a:t>
            </a:r>
          </a:p>
          <a:p>
            <a:r>
              <a:rPr lang="ru-RU" dirty="0"/>
              <a:t>Шаг 6. Анализ возможности сокращения сотрудников. </a:t>
            </a:r>
          </a:p>
          <a:p>
            <a:r>
              <a:rPr lang="ru-RU" dirty="0"/>
              <a:t>Шаг 7. Анализ возможности исключения должности.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Содержимое 3" descr="0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72012" y="4836827"/>
            <a:ext cx="3236284" cy="182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http://www.itespresso.fr/wp-content/uploads/2012/08/licenciement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3" y="1920702"/>
            <a:ext cx="3339084" cy="239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77" y="4088595"/>
            <a:ext cx="3331447" cy="176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3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10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1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12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13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14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15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2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3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4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5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6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7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8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ppt/theme/themeOverride9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10647</TotalTime>
  <Words>1021</Words>
  <Application>Microsoft Office PowerPoint</Application>
  <PresentationFormat>Широкоэкранный</PresentationFormat>
  <Paragraphs>155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Капля</vt:lpstr>
      <vt:lpstr>«Запуск проекта  внедрения процессного управления: знания, навыки, подводные камни»   В.В. Репин  5 сентября 2017 г.</vt:lpstr>
      <vt:lpstr>Что есть «процессное управление» сегодня?</vt:lpstr>
      <vt:lpstr>Причины (показания) для внедрения</vt:lpstr>
      <vt:lpstr>Что руководитель должен знать о процессном управлении?</vt:lpstr>
      <vt:lpstr>Система управления бизнес-процессами и другие системы</vt:lpstr>
      <vt:lpstr>Процессное управление для владельца процесса: нужна ли универсальная схема?</vt:lpstr>
      <vt:lpstr>Варианты планов внедрения СУБП</vt:lpstr>
      <vt:lpstr>Презентация PowerPoint</vt:lpstr>
      <vt:lpstr>Тотальное описание процессов и сокращение численности штата: возможная методика</vt:lpstr>
      <vt:lpstr>Команда проекта: из кого формировать. </vt:lpstr>
      <vt:lpstr>Компетенции для участников команды </vt:lpstr>
      <vt:lpstr>Пример схемы процесса управления изменениями процесса</vt:lpstr>
      <vt:lpstr>рекомендации для оор при внедрении СУБП</vt:lpstr>
      <vt:lpstr>Выводы. Что есть процессное управление сегодня?</vt:lpstr>
      <vt:lpstr>Команда bpm3.ru</vt:lpstr>
      <vt:lpstr>Контакты автора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Studio 4.0: моделирование, анализ и регламентация бизнес-процессов</dc:title>
  <dc:creator>vvrepin</dc:creator>
  <cp:lastModifiedBy>Беликов Дмитрий Васильевич</cp:lastModifiedBy>
  <cp:revision>1094</cp:revision>
  <dcterms:created xsi:type="dcterms:W3CDTF">2014-01-23T05:30:04Z</dcterms:created>
  <dcterms:modified xsi:type="dcterms:W3CDTF">2017-09-06T05:54:46Z</dcterms:modified>
</cp:coreProperties>
</file>